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9" r:id="rId2"/>
    <p:sldId id="258" r:id="rId3"/>
    <p:sldId id="284" r:id="rId4"/>
    <p:sldId id="264" r:id="rId5"/>
    <p:sldId id="272" r:id="rId6"/>
    <p:sldId id="265" r:id="rId7"/>
    <p:sldId id="266" r:id="rId8"/>
    <p:sldId id="268" r:id="rId9"/>
    <p:sldId id="269" r:id="rId10"/>
    <p:sldId id="267" r:id="rId11"/>
    <p:sldId id="270" r:id="rId12"/>
    <p:sldId id="273" r:id="rId13"/>
    <p:sldId id="274" r:id="rId14"/>
    <p:sldId id="275" r:id="rId15"/>
    <p:sldId id="276" r:id="rId16"/>
    <p:sldId id="277" r:id="rId17"/>
    <p:sldId id="278" r:id="rId18"/>
    <p:sldId id="279" r:id="rId19"/>
    <p:sldId id="280" r:id="rId20"/>
    <p:sldId id="281" r:id="rId21"/>
    <p:sldId id="285" r:id="rId22"/>
    <p:sldId id="286" r:id="rId23"/>
    <p:sldId id="287" r:id="rId24"/>
    <p:sldId id="288" r:id="rId25"/>
    <p:sldId id="290" r:id="rId26"/>
    <p:sldId id="289" r:id="rId27"/>
    <p:sldId id="292" r:id="rId28"/>
    <p:sldId id="291" r:id="rId29"/>
    <p:sldId id="282" r:id="rId30"/>
    <p:sldId id="283"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58"/>
    <p:restoredTop sz="95859"/>
  </p:normalViewPr>
  <p:slideViewPr>
    <p:cSldViewPr snapToGrid="0" snapToObjects="1">
      <p:cViewPr varScale="1">
        <p:scale>
          <a:sx n="224" d="100"/>
          <a:sy n="224" d="100"/>
        </p:scale>
        <p:origin x="96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044DE-C3D6-474D-BB0E-04B23CE4480E}" type="datetimeFigureOut">
              <a:rPr lang="es-ES_tradnl" smtClean="0"/>
              <a:t>13/5/23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1B1E0-F1D4-CF48-9DA6-4440CCFD6D38}" type="slidenum">
              <a:rPr lang="es-ES_tradnl" smtClean="0"/>
              <a:t>‹#›</a:t>
            </a:fld>
            <a:endParaRPr lang="es-ES_tradnl"/>
          </a:p>
        </p:txBody>
      </p:sp>
    </p:spTree>
    <p:extLst>
      <p:ext uri="{BB962C8B-B14F-4D97-AF65-F5344CB8AC3E}">
        <p14:creationId xmlns:p14="http://schemas.microsoft.com/office/powerpoint/2010/main" val="264950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0941B1E0-F1D4-CF48-9DA6-4440CCFD6D38}" type="slidenum">
              <a:rPr lang="es-ES_tradnl" smtClean="0"/>
              <a:t>1</a:t>
            </a:fld>
            <a:endParaRPr lang="es-ES_tradnl"/>
          </a:p>
        </p:txBody>
      </p:sp>
    </p:spTree>
    <p:extLst>
      <p:ext uri="{BB962C8B-B14F-4D97-AF65-F5344CB8AC3E}">
        <p14:creationId xmlns:p14="http://schemas.microsoft.com/office/powerpoint/2010/main" val="145363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0941B1E0-F1D4-CF48-9DA6-4440CCFD6D38}" type="slidenum">
              <a:rPr lang="es-ES_tradnl" smtClean="0"/>
              <a:t>4</a:t>
            </a:fld>
            <a:endParaRPr lang="es-ES_tradnl"/>
          </a:p>
        </p:txBody>
      </p:sp>
    </p:spTree>
    <p:extLst>
      <p:ext uri="{BB962C8B-B14F-4D97-AF65-F5344CB8AC3E}">
        <p14:creationId xmlns:p14="http://schemas.microsoft.com/office/powerpoint/2010/main" val="751418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C58-649F-7F47-92F9-F13F127AF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14712F-6273-8544-A0BA-14061028F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425FB-1D47-8649-8766-EE5CDE673343}"/>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569CB580-59A8-7B4B-8760-32D6030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D5740-53C0-5243-8EE5-834FC6AAA702}"/>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159811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64A0-295C-AA4E-AAB9-A0B6DDA444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474DFC-BD34-CF47-B15B-91483A94AA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D0CD0-226A-3D4F-9BDC-39768BE2E664}"/>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2748967B-34C8-6449-A37C-9F786E064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0A7B7-1930-6F4B-B94D-3DA3BFCD2EF4}"/>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2454852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FB1B5-390F-774A-8C7F-0629490532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DB2AE7-DC79-F845-8211-C45F80C55A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2050F-6C3A-8143-BA4A-47ED3B6156C7}"/>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57681E85-E472-CC4D-976C-C3984954F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0EBD1-88C8-8A48-827C-CAAC28722360}"/>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42153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0DC9-F15B-EE4D-B69C-E0CE65FE3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D3BB5-7D1D-EF48-924C-1E4C8EB3D3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64861-1100-0C4C-AEA1-364D7D5D2830}"/>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7B926BA2-7683-B947-8A1B-0CC3AE283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3ED93-C4F2-6B4E-8160-BE82612427A8}"/>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406655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6B73-74E7-A048-AAE6-08C6640DB9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044A1F-9116-FF4F-B0F8-942C8C03B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BE4061-5E53-0641-8A89-EFDBA2B8C2D2}"/>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6B0857CE-823A-C54D-969C-66C455B4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9A836-0D12-AA4F-8E43-A79BD9238094}"/>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95001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19E1-0617-754B-8F22-A8336C94F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B0EE07-72D2-5349-BF5B-DE45666266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79914E-C988-A343-A2F8-402B1EB33F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A7ADB-4098-924D-9F70-42CAC409F2F9}"/>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6" name="Footer Placeholder 5">
            <a:extLst>
              <a:ext uri="{FF2B5EF4-FFF2-40B4-BE49-F238E27FC236}">
                <a16:creationId xmlns:a16="http://schemas.microsoft.com/office/drawing/2014/main" id="{0FFB1BC2-7894-874F-A0C0-CC056C477A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23D2C-A380-8C41-88F0-1CEFF4A36B90}"/>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33530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EA9C-758A-CF48-B53A-E151C83F88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E4DE67-B680-FE4B-B953-401F9DF47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3476BA-5CB5-DE4A-9807-5BF099B3DD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51501C-C910-184F-A331-458682849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F5E46A-173B-6B47-88F3-BF5D7B3698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3214D-88C5-BD4E-B236-E3B137FE21E2}"/>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8" name="Footer Placeholder 7">
            <a:extLst>
              <a:ext uri="{FF2B5EF4-FFF2-40B4-BE49-F238E27FC236}">
                <a16:creationId xmlns:a16="http://schemas.microsoft.com/office/drawing/2014/main" id="{DE41DDFF-598D-8F48-9DF2-DE6CB51DED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8A05A4-3F3F-424A-B483-DA7EE1896596}"/>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67471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2DFC-21BE-0447-9C71-F21507F537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E9817-AFFC-B34C-A71F-7E8A35B3703A}"/>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4" name="Footer Placeholder 3">
            <a:extLst>
              <a:ext uri="{FF2B5EF4-FFF2-40B4-BE49-F238E27FC236}">
                <a16:creationId xmlns:a16="http://schemas.microsoft.com/office/drawing/2014/main" id="{5170B95F-79A3-904B-A416-936A5B17A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46CD2B-F4B6-2C40-B6C6-C0A8F32A3F8D}"/>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389043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806441-0BF3-484D-98F8-EB37D3B108C9}"/>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3" name="Footer Placeholder 2">
            <a:extLst>
              <a:ext uri="{FF2B5EF4-FFF2-40B4-BE49-F238E27FC236}">
                <a16:creationId xmlns:a16="http://schemas.microsoft.com/office/drawing/2014/main" id="{29FD6762-7581-1548-A690-F792C6EAB1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384739-DBA4-D241-9158-3C13C2D3FC3D}"/>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25384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8FC6-9D9E-434B-B4E7-09B125FE6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C89D4-3EF9-634A-AB37-61B45BC37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9F19C5-E96E-0548-ABAA-8557EEC1C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D86779-9E96-B541-801F-5CDEB6EFC6E0}"/>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6" name="Footer Placeholder 5">
            <a:extLst>
              <a:ext uri="{FF2B5EF4-FFF2-40B4-BE49-F238E27FC236}">
                <a16:creationId xmlns:a16="http://schemas.microsoft.com/office/drawing/2014/main" id="{C9B92AEF-E4EC-E54F-A69B-ABD3EBB38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DE1F8-00C3-DD42-84EF-6525FA802DB4}"/>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418237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8088-CA24-3544-BBF9-DC2646454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898837-EE10-E844-A7EC-DB3A2AC35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25FDFA-81B7-A04B-9719-8BB4B13AB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1BD6D2-5E18-134B-89CA-414E7406526B}"/>
              </a:ext>
            </a:extLst>
          </p:cNvPr>
          <p:cNvSpPr>
            <a:spLocks noGrp="1"/>
          </p:cNvSpPr>
          <p:nvPr>
            <p:ph type="dt" sz="half" idx="10"/>
          </p:nvPr>
        </p:nvSpPr>
        <p:spPr/>
        <p:txBody>
          <a:bodyPr/>
          <a:lstStyle/>
          <a:p>
            <a:fld id="{F9F0A94A-D871-354F-BB4E-7072315F4E2A}" type="datetimeFigureOut">
              <a:rPr lang="en-US" smtClean="0"/>
              <a:t>5/13/23</a:t>
            </a:fld>
            <a:endParaRPr lang="en-US"/>
          </a:p>
        </p:txBody>
      </p:sp>
      <p:sp>
        <p:nvSpPr>
          <p:cNvPr id="6" name="Footer Placeholder 5">
            <a:extLst>
              <a:ext uri="{FF2B5EF4-FFF2-40B4-BE49-F238E27FC236}">
                <a16:creationId xmlns:a16="http://schemas.microsoft.com/office/drawing/2014/main" id="{51CA46D5-BE19-AC49-9B3B-CBA53E5ED2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762D3-C457-9E4F-95CB-54FBAD0ACDA6}"/>
              </a:ext>
            </a:extLst>
          </p:cNvPr>
          <p:cNvSpPr>
            <a:spLocks noGrp="1"/>
          </p:cNvSpPr>
          <p:nvPr>
            <p:ph type="sldNum" sz="quarter" idx="12"/>
          </p:nvPr>
        </p:nvSpPr>
        <p:spPr/>
        <p:txBody>
          <a:bodyPr/>
          <a:lstStyle/>
          <a:p>
            <a:fld id="{155DB05E-5698-9444-A07E-80DC4DADC051}" type="slidenum">
              <a:rPr lang="en-US" smtClean="0"/>
              <a:t>‹#›</a:t>
            </a:fld>
            <a:endParaRPr lang="en-US"/>
          </a:p>
        </p:txBody>
      </p:sp>
    </p:spTree>
    <p:extLst>
      <p:ext uri="{BB962C8B-B14F-4D97-AF65-F5344CB8AC3E}">
        <p14:creationId xmlns:p14="http://schemas.microsoft.com/office/powerpoint/2010/main" val="347769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0656DC-886A-B04D-8920-69CBB2C4B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EE536-E498-3F44-B007-2B020DD8A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BD9BA-4178-A943-A012-B1F741306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0A94A-D871-354F-BB4E-7072315F4E2A}" type="datetimeFigureOut">
              <a:rPr lang="en-US" smtClean="0"/>
              <a:t>5/13/23</a:t>
            </a:fld>
            <a:endParaRPr lang="en-US"/>
          </a:p>
        </p:txBody>
      </p:sp>
      <p:sp>
        <p:nvSpPr>
          <p:cNvPr id="5" name="Footer Placeholder 4">
            <a:extLst>
              <a:ext uri="{FF2B5EF4-FFF2-40B4-BE49-F238E27FC236}">
                <a16:creationId xmlns:a16="http://schemas.microsoft.com/office/drawing/2014/main" id="{E00F5535-B85A-0543-9D29-F7952262A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DCFF1E-2527-1E47-9745-3845AC0C2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DB05E-5698-9444-A07E-80DC4DADC051}" type="slidenum">
              <a:rPr lang="en-US" smtClean="0"/>
              <a:t>‹#›</a:t>
            </a:fld>
            <a:endParaRPr lang="en-US"/>
          </a:p>
        </p:txBody>
      </p:sp>
    </p:spTree>
    <p:extLst>
      <p:ext uri="{BB962C8B-B14F-4D97-AF65-F5344CB8AC3E}">
        <p14:creationId xmlns:p14="http://schemas.microsoft.com/office/powerpoint/2010/main" val="4207250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2.xml"/><Relationship Id="rId1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slide" Target="slide7.xml"/><Relationship Id="rId12" Type="http://schemas.openxmlformats.org/officeDocument/2006/relationships/slide" Target="slide21.xml"/><Relationship Id="rId17" Type="http://schemas.openxmlformats.org/officeDocument/2006/relationships/image" Target="../media/image3.png"/><Relationship Id="rId2" Type="http://schemas.openxmlformats.org/officeDocument/2006/relationships/image" Target="../media/image7.png"/><Relationship Id="rId16" Type="http://schemas.openxmlformats.org/officeDocument/2006/relationships/slide" Target="slide30.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29.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2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hyperlink" Target="https://ssd-api.jpl.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540E9-75FB-D047-B731-133A273BB86C}"/>
              </a:ext>
            </a:extLst>
          </p:cNvPr>
          <p:cNvPicPr>
            <a:picLocks noChangeAspect="1"/>
          </p:cNvPicPr>
          <p:nvPr/>
        </p:nvPicPr>
        <p:blipFill>
          <a:blip r:embed="rId3">
            <a:alphaModFix/>
            <a:extLst>
              <a:ext uri="{BEBA8EAE-BF5A-486C-A8C5-ECC9F3942E4B}">
                <a14:imgProps xmlns:a14="http://schemas.microsoft.com/office/drawing/2010/main">
                  <a14:imgLayer>
                    <a14:imgEffect>
                      <a14:artisticPencilGrayscale/>
                    </a14:imgEffect>
                  </a14:imgLayer>
                </a14:imgProps>
              </a:ext>
            </a:extLst>
          </a:blip>
          <a:stretch>
            <a:fillRect/>
          </a:stretch>
        </p:blipFill>
        <p:spPr>
          <a:xfrm>
            <a:off x="2556387" y="0"/>
            <a:ext cx="7079226" cy="6858000"/>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4"/>
          <a:stretch>
            <a:fillRect/>
          </a:stretch>
        </p:blipFill>
        <p:spPr>
          <a:xfrm>
            <a:off x="8765005" y="5976047"/>
            <a:ext cx="3087370" cy="579948"/>
          </a:xfrm>
          <a:prstGeom prst="rect">
            <a:avLst/>
          </a:prstGeom>
        </p:spPr>
      </p:pic>
      <p:pic>
        <p:nvPicPr>
          <p:cNvPr id="9" name="Google Shape;487;p72">
            <a:extLst>
              <a:ext uri="{FF2B5EF4-FFF2-40B4-BE49-F238E27FC236}">
                <a16:creationId xmlns:a16="http://schemas.microsoft.com/office/drawing/2014/main" id="{F10F3466-38C1-9F48-A74D-F3BCA8365BD6}"/>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5" name="Picture 4">
            <a:extLst>
              <a:ext uri="{FF2B5EF4-FFF2-40B4-BE49-F238E27FC236}">
                <a16:creationId xmlns:a16="http://schemas.microsoft.com/office/drawing/2014/main" id="{3DB2726D-1AFB-414E-AA83-731B9819FF21}"/>
              </a:ext>
            </a:extLst>
          </p:cNvPr>
          <p:cNvPicPr>
            <a:picLocks noChangeAspect="1"/>
          </p:cNvPicPr>
          <p:nvPr/>
        </p:nvPicPr>
        <p:blipFill>
          <a:blip r:embed="rId6"/>
          <a:stretch>
            <a:fillRect/>
          </a:stretch>
        </p:blipFill>
        <p:spPr>
          <a:xfrm>
            <a:off x="458980" y="299163"/>
            <a:ext cx="412078" cy="412078"/>
          </a:xfrm>
          <a:prstGeom prst="rect">
            <a:avLst/>
          </a:prstGeom>
        </p:spPr>
      </p:pic>
      <p:sp>
        <p:nvSpPr>
          <p:cNvPr id="6" name="TextBox 5">
            <a:extLst>
              <a:ext uri="{FF2B5EF4-FFF2-40B4-BE49-F238E27FC236}">
                <a16:creationId xmlns:a16="http://schemas.microsoft.com/office/drawing/2014/main" id="{CF7FDA8D-1F7E-504D-AE4B-69942D396BF4}"/>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54534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7" y="715704"/>
            <a:ext cx="9144000" cy="449217"/>
          </a:xfrm>
        </p:spPr>
        <p:txBody>
          <a:bodyPr>
            <a:noAutofit/>
          </a:bodyPr>
          <a:lstStyle/>
          <a:p>
            <a:r>
              <a:rPr lang="es-ES_tradnl" sz="3200" dirty="0">
                <a:latin typeface="Abadi MT Condensed Light" panose="020B0306030101010103" pitchFamily="34" charset="77"/>
              </a:rPr>
              <a:t>Descripción de las variables</a:t>
            </a:r>
          </a:p>
        </p:txBody>
      </p:sp>
      <p:pic>
        <p:nvPicPr>
          <p:cNvPr id="9" name="Picture 8">
            <a:extLst>
              <a:ext uri="{FF2B5EF4-FFF2-40B4-BE49-F238E27FC236}">
                <a16:creationId xmlns:a16="http://schemas.microsoft.com/office/drawing/2014/main" id="{727919EB-4F44-2249-8125-7D2112CEA790}"/>
              </a:ext>
            </a:extLst>
          </p:cNvPr>
          <p:cNvPicPr>
            <a:picLocks noChangeAspect="1"/>
          </p:cNvPicPr>
          <p:nvPr/>
        </p:nvPicPr>
        <p:blipFill>
          <a:blip r:embed="rId4"/>
          <a:stretch>
            <a:fillRect/>
          </a:stretch>
        </p:blipFill>
        <p:spPr>
          <a:xfrm>
            <a:off x="1263650" y="1208919"/>
            <a:ext cx="9664700" cy="4740783"/>
          </a:xfrm>
          <a:prstGeom prst="rect">
            <a:avLst/>
          </a:prstGeom>
        </p:spPr>
      </p:pic>
      <p:pic>
        <p:nvPicPr>
          <p:cNvPr id="13" name="Google Shape;487;p72">
            <a:extLst>
              <a:ext uri="{FF2B5EF4-FFF2-40B4-BE49-F238E27FC236}">
                <a16:creationId xmlns:a16="http://schemas.microsoft.com/office/drawing/2014/main" id="{A9878C65-97EB-E142-B607-2C5164EBEBE8}"/>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8" name="Picture 7">
            <a:hlinkClick r:id="rId6" action="ppaction://hlinksldjump"/>
            <a:extLst>
              <a:ext uri="{FF2B5EF4-FFF2-40B4-BE49-F238E27FC236}">
                <a16:creationId xmlns:a16="http://schemas.microsoft.com/office/drawing/2014/main" id="{C5AD0159-8C3E-4147-A86C-D2EE2072C0E7}"/>
              </a:ext>
            </a:extLst>
          </p:cNvPr>
          <p:cNvPicPr>
            <a:picLocks noChangeAspect="1"/>
          </p:cNvPicPr>
          <p:nvPr/>
        </p:nvPicPr>
        <p:blipFill>
          <a:blip r:embed="rId7"/>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75BE91E8-F486-5C48-9B5D-FA3C8D63E658}"/>
              </a:ext>
            </a:extLst>
          </p:cNvPr>
          <p:cNvPicPr>
            <a:picLocks noChangeAspect="1"/>
          </p:cNvPicPr>
          <p:nvPr/>
        </p:nvPicPr>
        <p:blipFill>
          <a:blip r:embed="rId8"/>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47304B64-817E-5F45-86E0-2BE8BB469EF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221312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2764786"/>
            <a:ext cx="9144000" cy="1674501"/>
          </a:xfrm>
        </p:spPr>
        <p:txBody>
          <a:bodyPr>
            <a:noAutofit/>
          </a:bodyPr>
          <a:lstStyle/>
          <a:p>
            <a:pPr algn="just"/>
            <a:r>
              <a:rPr lang="es-ES_tradnl" sz="1600" dirty="0">
                <a:latin typeface="Abadi MT Condensed Light" panose="020B0306030101010103" pitchFamily="34" charset="77"/>
              </a:rPr>
              <a:t>A través de la segmentación/agrupamiento de los datos como se muestra a continuación, se logró conocer cuáles son las clases de asteroides predominantes entre los asteroides considerados potencialmente peligrosos para la tierra, su distribución, el promedio de la magnitud absoluta y la distancia de intersección mínima de la tierra, el resultado del máximo y el mínimo valor de la distancia mínima de intersección entre un objeto celestial y el planeta Júpiter (moid_jup) y la cantidad total por clase en cruzamiento con las variables class, pha y kind. </a:t>
            </a:r>
            <a:br>
              <a:rPr lang="es-ES_tradnl" sz="1600" dirty="0"/>
            </a:br>
            <a:br>
              <a:rPr lang="es-ES_tradnl" sz="1600" dirty="0"/>
            </a:br>
            <a:r>
              <a:rPr lang="es-ES_tradnl" sz="1600" dirty="0">
                <a:latin typeface="Abadi MT Condensed Light" panose="020B0306030101010103" pitchFamily="34" charset="77"/>
              </a:rPr>
              <a:t>Entre las acciones realizadas a los datos se encuentran.. </a:t>
            </a:r>
          </a:p>
        </p:txBody>
      </p:sp>
      <p:sp>
        <p:nvSpPr>
          <p:cNvPr id="13" name="Title 1">
            <a:extLst>
              <a:ext uri="{FF2B5EF4-FFF2-40B4-BE49-F238E27FC236}">
                <a16:creationId xmlns:a16="http://schemas.microsoft.com/office/drawing/2014/main" id="{ACD24CC5-982A-5744-8991-82EA97C26236}"/>
              </a:ext>
            </a:extLst>
          </p:cNvPr>
          <p:cNvSpPr txBox="1">
            <a:spLocks/>
          </p:cNvSpPr>
          <p:nvPr/>
        </p:nvSpPr>
        <p:spPr>
          <a:xfrm>
            <a:off x="1523999" y="2252704"/>
            <a:ext cx="9144000" cy="4492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_tradnl" sz="3200" dirty="0">
                <a:latin typeface="Abadi MT Condensed Light" panose="020B0306030101010103" pitchFamily="34" charset="77"/>
              </a:rPr>
              <a:t>Análisis de datos</a:t>
            </a:r>
          </a:p>
        </p:txBody>
      </p:sp>
      <p:pic>
        <p:nvPicPr>
          <p:cNvPr id="14" name="Google Shape;487;p72">
            <a:extLst>
              <a:ext uri="{FF2B5EF4-FFF2-40B4-BE49-F238E27FC236}">
                <a16:creationId xmlns:a16="http://schemas.microsoft.com/office/drawing/2014/main" id="{CD495258-3BDA-9541-8236-67FFE3CE79E7}"/>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8" name="Picture 7">
            <a:hlinkClick r:id="rId5" action="ppaction://hlinksldjump"/>
            <a:extLst>
              <a:ext uri="{FF2B5EF4-FFF2-40B4-BE49-F238E27FC236}">
                <a16:creationId xmlns:a16="http://schemas.microsoft.com/office/drawing/2014/main" id="{08EEC960-0E4C-EE45-82B4-629FD62EC251}"/>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C186D8D1-817D-D44F-ABFE-154604BD31BC}"/>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9612B72C-5CE5-7749-A511-92F41B138644}"/>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392174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4116295"/>
            <a:ext cx="9144000" cy="1836417"/>
          </a:xfrm>
        </p:spPr>
        <p:txBody>
          <a:bodyPr>
            <a:noAutofit/>
          </a:bodyPr>
          <a:lstStyle/>
          <a:p>
            <a:pPr algn="just"/>
            <a:r>
              <a:rPr lang="es-ES_tradnl" sz="1600" dirty="0">
                <a:latin typeface="Abadi MT Condensed Light" panose="020B0306030101010103" pitchFamily="34" charset="77"/>
              </a:rPr>
              <a:t>A partir del análisis de los datos anteriormente expuesto, y tras un análisis general básico, se concluyo que:</a:t>
            </a:r>
          </a:p>
          <a:p>
            <a:pPr marL="457200" indent="-457200" algn="just">
              <a:buFont typeface="Arial" panose="020B0604020202020204" pitchFamily="34" charset="0"/>
              <a:buChar char="•"/>
            </a:pPr>
            <a:r>
              <a:rPr lang="es-ES_tradnl" sz="1600" dirty="0">
                <a:latin typeface="Abadi MT Condensed Light" panose="020B0306030101010103" pitchFamily="34" charset="77"/>
              </a:rPr>
              <a:t>pha: posee una moda en asteroides potencialmente no peligrosos para la tierra (top=N). </a:t>
            </a:r>
          </a:p>
          <a:p>
            <a:pPr marL="457200" indent="-457200" algn="just">
              <a:buFont typeface="Arial" panose="020B0604020202020204" pitchFamily="34" charset="0"/>
              <a:buChar char="•"/>
            </a:pPr>
            <a:r>
              <a:rPr lang="es-ES_tradnl" sz="1600" dirty="0">
                <a:latin typeface="Abadi MT Condensed Light" panose="020B0306030101010103" pitchFamily="34" charset="77"/>
              </a:rPr>
              <a:t>class: posee una moda en la clase MBA (top=MBA). </a:t>
            </a:r>
          </a:p>
          <a:p>
            <a:pPr marL="457200" indent="-457200" algn="just">
              <a:buFont typeface="Arial" panose="020B0604020202020204" pitchFamily="34" charset="0"/>
              <a:buChar char="•"/>
            </a:pPr>
            <a:r>
              <a:rPr lang="es-ES_tradnl" sz="1600" dirty="0">
                <a:latin typeface="Abadi MT Condensed Light" panose="020B0306030101010103" pitchFamily="34" charset="77"/>
              </a:rPr>
              <a:t>H: posee una moda de 17.80 au. </a:t>
            </a:r>
          </a:p>
          <a:p>
            <a:pPr marL="457200" indent="-457200" algn="just">
              <a:buFont typeface="Arial" panose="020B0604020202020204" pitchFamily="34" charset="0"/>
              <a:buChar char="•"/>
            </a:pPr>
            <a:r>
              <a:rPr lang="es-ES_tradnl" sz="1600" dirty="0">
                <a:latin typeface="Abadi MT Condensed Light" panose="020B0306030101010103" pitchFamily="34" charset="77"/>
              </a:rPr>
              <a:t>Diameter: posee aproximadamente un 15% de datos registrados (diameter=139.749) de un total de 1.282.429 asteroides reportados. </a:t>
            </a:r>
          </a:p>
          <a:p>
            <a:pPr algn="just"/>
            <a:endParaRPr lang="es-ES_tradnl" sz="1600" dirty="0">
              <a:latin typeface="Abadi MT Condensed Light" panose="020B0306030101010103" pitchFamily="34" charset="77"/>
            </a:endParaRP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812147"/>
          </a:xfrm>
        </p:spPr>
        <p:txBody>
          <a:bodyPr>
            <a:noAutofit/>
          </a:bodyPr>
          <a:lstStyle/>
          <a:p>
            <a:pPr algn="just"/>
            <a:r>
              <a:rPr lang="es-ES_tradnl" sz="2400" dirty="0">
                <a:latin typeface="Abadi MT Condensed Light" panose="020B0306030101010103" pitchFamily="34" charset="77"/>
              </a:rPr>
              <a:t>Conocer los datos generales de las variables que se encuentran en el dataframe (type, count, unique, top, freq).</a:t>
            </a:r>
          </a:p>
        </p:txBody>
      </p:sp>
      <p:graphicFrame>
        <p:nvGraphicFramePr>
          <p:cNvPr id="11" name="Table 10">
            <a:extLst>
              <a:ext uri="{FF2B5EF4-FFF2-40B4-BE49-F238E27FC236}">
                <a16:creationId xmlns:a16="http://schemas.microsoft.com/office/drawing/2014/main" id="{0DD4E053-5253-6A49-8C3B-63876782BA72}"/>
              </a:ext>
            </a:extLst>
          </p:cNvPr>
          <p:cNvGraphicFramePr>
            <a:graphicFrameLocks noGrp="1"/>
          </p:cNvGraphicFramePr>
          <p:nvPr>
            <p:extLst>
              <p:ext uri="{D42A27DB-BD31-4B8C-83A1-F6EECF244321}">
                <p14:modId xmlns:p14="http://schemas.microsoft.com/office/powerpoint/2010/main" val="4130825026"/>
              </p:ext>
            </p:extLst>
          </p:nvPr>
        </p:nvGraphicFramePr>
        <p:xfrm>
          <a:off x="1523999" y="1994435"/>
          <a:ext cx="9144001" cy="1993686"/>
        </p:xfrm>
        <a:graphic>
          <a:graphicData uri="http://schemas.openxmlformats.org/drawingml/2006/table">
            <a:tbl>
              <a:tblPr firstRow="1" bandRow="1">
                <a:tableStyleId>{5C22544A-7EE6-4342-B048-85BDC9FD1C3A}</a:tableStyleId>
              </a:tblPr>
              <a:tblGrid>
                <a:gridCol w="1047858">
                  <a:extLst>
                    <a:ext uri="{9D8B030D-6E8A-4147-A177-3AD203B41FA5}">
                      <a16:colId xmlns:a16="http://schemas.microsoft.com/office/drawing/2014/main" val="398742962"/>
                    </a:ext>
                  </a:extLst>
                </a:gridCol>
                <a:gridCol w="2717818">
                  <a:extLst>
                    <a:ext uri="{9D8B030D-6E8A-4147-A177-3AD203B41FA5}">
                      <a16:colId xmlns:a16="http://schemas.microsoft.com/office/drawing/2014/main" val="1172197124"/>
                    </a:ext>
                  </a:extLst>
                </a:gridCol>
                <a:gridCol w="1792775">
                  <a:extLst>
                    <a:ext uri="{9D8B030D-6E8A-4147-A177-3AD203B41FA5}">
                      <a16:colId xmlns:a16="http://schemas.microsoft.com/office/drawing/2014/main" val="2780829752"/>
                    </a:ext>
                  </a:extLst>
                </a:gridCol>
                <a:gridCol w="1792775">
                  <a:extLst>
                    <a:ext uri="{9D8B030D-6E8A-4147-A177-3AD203B41FA5}">
                      <a16:colId xmlns:a16="http://schemas.microsoft.com/office/drawing/2014/main" val="1661265640"/>
                    </a:ext>
                  </a:extLst>
                </a:gridCol>
                <a:gridCol w="1792775">
                  <a:extLst>
                    <a:ext uri="{9D8B030D-6E8A-4147-A177-3AD203B41FA5}">
                      <a16:colId xmlns:a16="http://schemas.microsoft.com/office/drawing/2014/main" val="2712850486"/>
                    </a:ext>
                  </a:extLst>
                </a:gridCol>
              </a:tblGrid>
              <a:tr h="317405">
                <a:tc>
                  <a:txBody>
                    <a:bodyPr/>
                    <a:lstStyle/>
                    <a:p>
                      <a:r>
                        <a:rPr lang="es-ES_tradnl" sz="1600" b="1" dirty="0">
                          <a:solidFill>
                            <a:schemeClr val="tx1"/>
                          </a:solidFill>
                          <a:latin typeface="Abadi MT Condensed Light" panose="020B0306030101010103" pitchFamily="34" charset="77"/>
                        </a:rPr>
                        <a:t>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Unique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Freq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2857774"/>
                  </a:ext>
                </a:extLst>
              </a:tr>
              <a:tr h="317405">
                <a:tc>
                  <a:txBody>
                    <a:bodyPr/>
                    <a:lstStyle/>
                    <a:p>
                      <a:r>
                        <a:rPr lang="es-ES_tradnl" sz="1600" b="0" dirty="0">
                          <a:solidFill>
                            <a:schemeClr val="tx1"/>
                          </a:solidFill>
                          <a:latin typeface="Abadi MT Condensed Light" panose="020B0306030101010103" pitchFamily="34" charset="77"/>
                        </a:rPr>
                        <a:t>pha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1.273.789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1.271.462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9328300"/>
                  </a:ext>
                </a:extLst>
              </a:tr>
              <a:tr h="441042">
                <a:tc>
                  <a:txBody>
                    <a:bodyPr/>
                    <a:lstStyle/>
                    <a:p>
                      <a:r>
                        <a:rPr lang="es-ES_tradnl" sz="1600" dirty="0">
                          <a:latin typeface="Abadi MT Condensed Light" panose="020B0306030101010103" pitchFamily="34" charset="77"/>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1.282.429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MBA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1.138.077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235792"/>
                  </a:ext>
                </a:extLst>
              </a:tr>
              <a:tr h="441042">
                <a:tc>
                  <a:txBody>
                    <a:bodyPr/>
                    <a:lstStyle/>
                    <a:p>
                      <a:r>
                        <a:rPr lang="es-ES_tradnl" sz="1600" dirty="0">
                          <a:latin typeface="Abadi MT Condensed Light" panose="020B0306030101010103" pitchFamily="34" charset="77"/>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1.277.202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2.607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17.80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11.031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1793377"/>
                  </a:ext>
                </a:extLst>
              </a:tr>
              <a:tr h="441042">
                <a:tc>
                  <a:txBody>
                    <a:bodyPr/>
                    <a:lstStyle/>
                    <a:p>
                      <a:r>
                        <a:rPr lang="es-ES_tradnl" sz="1600" dirty="0">
                          <a:latin typeface="Abadi MT Condensed Light" panose="020B0306030101010103" pitchFamily="34" charset="77"/>
                        </a:rPr>
                        <a:t>diameter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139.749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16.940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3.377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791427"/>
                  </a:ext>
                </a:extLst>
              </a:tr>
            </a:tbl>
          </a:graphicData>
        </a:graphic>
      </p:graphicFrame>
      <p:pic>
        <p:nvPicPr>
          <p:cNvPr id="12" name="Google Shape;487;p72">
            <a:extLst>
              <a:ext uri="{FF2B5EF4-FFF2-40B4-BE49-F238E27FC236}">
                <a16:creationId xmlns:a16="http://schemas.microsoft.com/office/drawing/2014/main" id="{844AC63F-548E-5F44-94C6-0AE05A09A185}"/>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293E7E92-7AFD-264C-8C65-1CE53CCECA20}"/>
              </a:ext>
            </a:extLst>
          </p:cNvPr>
          <p:cNvPicPr>
            <a:picLocks noChangeAspect="1"/>
          </p:cNvPicPr>
          <p:nvPr/>
        </p:nvPicPr>
        <p:blipFill>
          <a:blip r:embed="rId5"/>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BF0F6E26-B9E7-B842-B82D-716B7CCD9AAB}"/>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305543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357134" y="4569813"/>
            <a:ext cx="9599337" cy="1304829"/>
          </a:xfrm>
        </p:spPr>
        <p:txBody>
          <a:bodyPr>
            <a:normAutofit fontScale="85000" lnSpcReduction="20000"/>
          </a:bodyPr>
          <a:lstStyle/>
          <a:p>
            <a:pPr algn="just"/>
            <a:r>
              <a:rPr lang="es-ES_tradnl" dirty="0">
                <a:latin typeface="Abadi MT Condensed Light" panose="020B0306030101010103" pitchFamily="34" charset="77"/>
              </a:rPr>
              <a:t>En el análisis exploratorio de los datos, se realizó una evaluación de la correlación entre las diferentes variables. En el gráfico de Correlación de Nulidad, se pudo observar una alta correlación de valores nulos (positiva) entre algunas variables, mientras que otras presentaron correlación negativa o inexistente. Estos resultados fueron relevantes para entender las relaciones entre las variables y fueron utilizados para la selección y análisis de las mismas en los modelos de aprendizaje supervisado realizados en este trabajo.</a:t>
            </a:r>
            <a:endParaRPr lang="es-ES_tradnl" sz="1600" dirty="0">
              <a:latin typeface="Abadi MT Condensed Light" panose="020B0306030101010103" pitchFamily="34" charset="77"/>
            </a:endParaRP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865293"/>
            <a:ext cx="9144000" cy="412839"/>
          </a:xfrm>
        </p:spPr>
        <p:txBody>
          <a:bodyPr>
            <a:noAutofit/>
          </a:bodyPr>
          <a:lstStyle/>
          <a:p>
            <a:r>
              <a:rPr lang="es-ES_tradnl" sz="2400" dirty="0">
                <a:latin typeface="Abadi MT Condensed Light" panose="020B0306030101010103" pitchFamily="34" charset="77"/>
              </a:rPr>
              <a:t>Conocer la correlación de nulidad de las columnas.</a:t>
            </a:r>
          </a:p>
        </p:txBody>
      </p:sp>
      <p:pic>
        <p:nvPicPr>
          <p:cNvPr id="4" name="Picture 3">
            <a:extLst>
              <a:ext uri="{FF2B5EF4-FFF2-40B4-BE49-F238E27FC236}">
                <a16:creationId xmlns:a16="http://schemas.microsoft.com/office/drawing/2014/main" id="{65D77CAA-CC47-554E-8230-FA551D1BB9EF}"/>
              </a:ext>
            </a:extLst>
          </p:cNvPr>
          <p:cNvPicPr>
            <a:picLocks noChangeAspect="1"/>
          </p:cNvPicPr>
          <p:nvPr/>
        </p:nvPicPr>
        <p:blipFill>
          <a:blip r:embed="rId4"/>
          <a:stretch>
            <a:fillRect/>
          </a:stretch>
        </p:blipFill>
        <p:spPr>
          <a:xfrm>
            <a:off x="5845527" y="1601758"/>
            <a:ext cx="4898672" cy="2917951"/>
          </a:xfrm>
          <a:prstGeom prst="rect">
            <a:avLst/>
          </a:prstGeom>
        </p:spPr>
      </p:pic>
      <p:pic>
        <p:nvPicPr>
          <p:cNvPr id="7" name="Picture 6">
            <a:extLst>
              <a:ext uri="{FF2B5EF4-FFF2-40B4-BE49-F238E27FC236}">
                <a16:creationId xmlns:a16="http://schemas.microsoft.com/office/drawing/2014/main" id="{28F25859-EB40-A644-B907-3A58FF5D951A}"/>
              </a:ext>
            </a:extLst>
          </p:cNvPr>
          <p:cNvPicPr>
            <a:picLocks noChangeAspect="1"/>
          </p:cNvPicPr>
          <p:nvPr/>
        </p:nvPicPr>
        <p:blipFill>
          <a:blip r:embed="rId5"/>
          <a:stretch>
            <a:fillRect/>
          </a:stretch>
        </p:blipFill>
        <p:spPr>
          <a:xfrm>
            <a:off x="1357134" y="1557867"/>
            <a:ext cx="4488393" cy="2961842"/>
          </a:xfrm>
          <a:prstGeom prst="rect">
            <a:avLst/>
          </a:prstGeom>
        </p:spPr>
      </p:pic>
      <p:pic>
        <p:nvPicPr>
          <p:cNvPr id="13" name="Google Shape;487;p72">
            <a:extLst>
              <a:ext uri="{FF2B5EF4-FFF2-40B4-BE49-F238E27FC236}">
                <a16:creationId xmlns:a16="http://schemas.microsoft.com/office/drawing/2014/main" id="{D674C1E5-EBC8-E549-B67A-0F9D6258ECD3}"/>
              </a:ext>
            </a:extLst>
          </p:cNvPr>
          <p:cNvPicPr preferRelativeResize="0"/>
          <p:nvPr/>
        </p:nvPicPr>
        <p:blipFill>
          <a:blip r:embed="rId6">
            <a:alphaModFix/>
          </a:blip>
          <a:stretch>
            <a:fillRect/>
          </a:stretch>
        </p:blipFill>
        <p:spPr>
          <a:xfrm>
            <a:off x="9809794" y="360843"/>
            <a:ext cx="2042581" cy="466872"/>
          </a:xfrm>
          <a:prstGeom prst="rect">
            <a:avLst/>
          </a:prstGeom>
          <a:noFill/>
          <a:ln>
            <a:noFill/>
          </a:ln>
        </p:spPr>
      </p:pic>
      <p:pic>
        <p:nvPicPr>
          <p:cNvPr id="11" name="Picture 10">
            <a:extLst>
              <a:ext uri="{FF2B5EF4-FFF2-40B4-BE49-F238E27FC236}">
                <a16:creationId xmlns:a16="http://schemas.microsoft.com/office/drawing/2014/main" id="{E54DAA85-13FD-CA4B-8AA7-0D622CACA9CB}"/>
              </a:ext>
            </a:extLst>
          </p:cNvPr>
          <p:cNvPicPr>
            <a:picLocks noChangeAspect="1"/>
          </p:cNvPicPr>
          <p:nvPr/>
        </p:nvPicPr>
        <p:blipFill>
          <a:blip r:embed="rId7"/>
          <a:stretch>
            <a:fillRect/>
          </a:stretch>
        </p:blipFill>
        <p:spPr>
          <a:xfrm>
            <a:off x="458980" y="299163"/>
            <a:ext cx="412078" cy="412078"/>
          </a:xfrm>
          <a:prstGeom prst="rect">
            <a:avLst/>
          </a:prstGeom>
        </p:spPr>
      </p:pic>
      <p:sp>
        <p:nvSpPr>
          <p:cNvPr id="12" name="TextBox 11">
            <a:extLst>
              <a:ext uri="{FF2B5EF4-FFF2-40B4-BE49-F238E27FC236}">
                <a16:creationId xmlns:a16="http://schemas.microsoft.com/office/drawing/2014/main" id="{8DC47AF9-F481-3F44-A96E-B883111216A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260872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4972347"/>
            <a:ext cx="9144000" cy="740913"/>
          </a:xfrm>
        </p:spPr>
        <p:txBody>
          <a:bodyPr>
            <a:noAutofit/>
          </a:bodyPr>
          <a:lstStyle/>
          <a:p>
            <a:pPr algn="just"/>
            <a:r>
              <a:rPr lang="es-ES_tradnl" sz="1600" dirty="0">
                <a:latin typeface="Abadi MT Condensed Light" panose="020B0306030101010103" pitchFamily="34" charset="77"/>
              </a:rPr>
              <a:t>En la visualización de los datos, se pueden identificar varias columnas con un porcentaje de valores nulos superior al 90% del total de los datos, como son: '</a:t>
            </a:r>
            <a:r>
              <a:rPr lang="es-ES_tradnl" sz="1600" dirty="0" err="1">
                <a:latin typeface="Abadi MT Condensed Light" panose="020B0306030101010103" pitchFamily="34" charset="77"/>
              </a:rPr>
              <a:t>prefix</a:t>
            </a:r>
            <a:r>
              <a:rPr lang="es-ES_tradnl" sz="1600" dirty="0">
                <a:latin typeface="Abadi MT Condensed Light" panose="020B0306030101010103" pitchFamily="34" charset="77"/>
              </a:rPr>
              <a:t>', 'A1', 'A2', 'A3', 'DT', 'S0', 'A1_sigma', 'A2_sigma', 'A3_sigma', '</a:t>
            </a:r>
            <a:r>
              <a:rPr lang="es-ES_tradnl" sz="1600" dirty="0" err="1">
                <a:latin typeface="Abadi MT Condensed Light" panose="020B0306030101010103" pitchFamily="34" charset="77"/>
              </a:rPr>
              <a:t>DT_sigma</a:t>
            </a:r>
            <a:r>
              <a:rPr lang="es-ES_tradnl" sz="1600" dirty="0">
                <a:latin typeface="Abadi MT Condensed Light" panose="020B0306030101010103" pitchFamily="34" charset="77"/>
              </a:rPr>
              <a:t>', 'S0_sigma', 'G', 'M1', 'K1', 'M2', 'K2', 'PC', 'diameter', '</a:t>
            </a:r>
            <a:r>
              <a:rPr lang="es-ES_tradnl" sz="1600" dirty="0" err="1">
                <a:latin typeface="Abadi MT Condensed Light" panose="020B0306030101010103" pitchFamily="34" charset="77"/>
              </a:rPr>
              <a:t>extent</a:t>
            </a:r>
            <a:r>
              <a:rPr lang="es-ES_tradnl" sz="1600" dirty="0">
                <a:latin typeface="Abadi MT Condensed Light" panose="020B0306030101010103" pitchFamily="34" charset="77"/>
              </a:rPr>
              <a:t>', 'GM', '</a:t>
            </a:r>
            <a:r>
              <a:rPr lang="es-ES_tradnl" sz="1600" dirty="0" err="1">
                <a:latin typeface="Abadi MT Condensed Light" panose="020B0306030101010103" pitchFamily="34" charset="77"/>
              </a:rPr>
              <a:t>density</a:t>
            </a:r>
            <a:r>
              <a:rPr lang="es-ES_tradnl" sz="1600" dirty="0">
                <a:latin typeface="Abadi MT Condensed Light" panose="020B0306030101010103" pitchFamily="34" charset="77"/>
              </a:rPr>
              <a:t>', '</a:t>
            </a:r>
            <a:r>
              <a:rPr lang="es-ES_tradnl" sz="1600" dirty="0" err="1">
                <a:latin typeface="Abadi MT Condensed Light" panose="020B0306030101010103" pitchFamily="34" charset="77"/>
              </a:rPr>
              <a:t>rot_per</a:t>
            </a:r>
            <a:r>
              <a:rPr lang="es-ES_tradnl" sz="1600" dirty="0">
                <a:latin typeface="Abadi MT Condensed Light" panose="020B0306030101010103" pitchFamily="34" charset="77"/>
              </a:rPr>
              <a:t>', 'albedo', 'BV', 'UB'.</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496778"/>
          </a:xfrm>
        </p:spPr>
        <p:txBody>
          <a:bodyPr>
            <a:normAutofit/>
          </a:bodyPr>
          <a:lstStyle/>
          <a:p>
            <a:pPr algn="just"/>
            <a:r>
              <a:rPr lang="es-ES_tradnl" sz="2400" dirty="0">
                <a:latin typeface="Abadi MT Condensed Light" panose="020B0306030101010103" pitchFamily="34" charset="77"/>
              </a:rPr>
              <a:t>Conocer el porcentaje de valores nulos de cada columna y la cantidad de los mismos.</a:t>
            </a:r>
          </a:p>
        </p:txBody>
      </p:sp>
      <p:pic>
        <p:nvPicPr>
          <p:cNvPr id="14" name="Picture 13">
            <a:extLst>
              <a:ext uri="{FF2B5EF4-FFF2-40B4-BE49-F238E27FC236}">
                <a16:creationId xmlns:a16="http://schemas.microsoft.com/office/drawing/2014/main" id="{F56BD626-15FA-9F44-A31F-23BD64EA7CA8}"/>
              </a:ext>
            </a:extLst>
          </p:cNvPr>
          <p:cNvPicPr>
            <a:picLocks noChangeAspect="1"/>
          </p:cNvPicPr>
          <p:nvPr/>
        </p:nvPicPr>
        <p:blipFill>
          <a:blip r:embed="rId4"/>
          <a:stretch>
            <a:fillRect/>
          </a:stretch>
        </p:blipFill>
        <p:spPr>
          <a:xfrm>
            <a:off x="7677759" y="1863194"/>
            <a:ext cx="1583290" cy="2948439"/>
          </a:xfrm>
          <a:prstGeom prst="rect">
            <a:avLst/>
          </a:prstGeom>
        </p:spPr>
      </p:pic>
      <p:pic>
        <p:nvPicPr>
          <p:cNvPr id="16" name="Picture 15">
            <a:extLst>
              <a:ext uri="{FF2B5EF4-FFF2-40B4-BE49-F238E27FC236}">
                <a16:creationId xmlns:a16="http://schemas.microsoft.com/office/drawing/2014/main" id="{711A1236-E6CB-B141-8168-CC35BC1F0038}"/>
              </a:ext>
            </a:extLst>
          </p:cNvPr>
          <p:cNvPicPr>
            <a:picLocks noChangeAspect="1"/>
          </p:cNvPicPr>
          <p:nvPr/>
        </p:nvPicPr>
        <p:blipFill>
          <a:blip r:embed="rId5"/>
          <a:stretch>
            <a:fillRect/>
          </a:stretch>
        </p:blipFill>
        <p:spPr>
          <a:xfrm>
            <a:off x="5242393" y="1851376"/>
            <a:ext cx="1672026" cy="2948439"/>
          </a:xfrm>
          <a:prstGeom prst="rect">
            <a:avLst/>
          </a:prstGeom>
        </p:spPr>
      </p:pic>
      <p:pic>
        <p:nvPicPr>
          <p:cNvPr id="20" name="Picture 19">
            <a:extLst>
              <a:ext uri="{FF2B5EF4-FFF2-40B4-BE49-F238E27FC236}">
                <a16:creationId xmlns:a16="http://schemas.microsoft.com/office/drawing/2014/main" id="{E48A3B38-CEC2-A746-94FE-385C800BDFF0}"/>
              </a:ext>
            </a:extLst>
          </p:cNvPr>
          <p:cNvPicPr>
            <a:picLocks noChangeAspect="1"/>
          </p:cNvPicPr>
          <p:nvPr/>
        </p:nvPicPr>
        <p:blipFill>
          <a:blip r:embed="rId6"/>
          <a:stretch>
            <a:fillRect/>
          </a:stretch>
        </p:blipFill>
        <p:spPr>
          <a:xfrm>
            <a:off x="2788913" y="1851377"/>
            <a:ext cx="1690140" cy="2948439"/>
          </a:xfrm>
          <a:prstGeom prst="rect">
            <a:avLst/>
          </a:prstGeom>
        </p:spPr>
      </p:pic>
      <p:pic>
        <p:nvPicPr>
          <p:cNvPr id="21" name="Google Shape;487;p72">
            <a:extLst>
              <a:ext uri="{FF2B5EF4-FFF2-40B4-BE49-F238E27FC236}">
                <a16:creationId xmlns:a16="http://schemas.microsoft.com/office/drawing/2014/main" id="{41ED3B3D-A267-444E-83D0-74520562963B}"/>
              </a:ext>
            </a:extLst>
          </p:cNvPr>
          <p:cNvPicPr preferRelativeResize="0"/>
          <p:nvPr/>
        </p:nvPicPr>
        <p:blipFill>
          <a:blip r:embed="rId7">
            <a:alphaModFix/>
          </a:blip>
          <a:stretch>
            <a:fillRect/>
          </a:stretch>
        </p:blipFill>
        <p:spPr>
          <a:xfrm>
            <a:off x="9809794" y="360843"/>
            <a:ext cx="2042581" cy="466872"/>
          </a:xfrm>
          <a:prstGeom prst="rect">
            <a:avLst/>
          </a:prstGeom>
          <a:noFill/>
          <a:ln>
            <a:noFill/>
          </a:ln>
        </p:spPr>
      </p:pic>
      <p:pic>
        <p:nvPicPr>
          <p:cNvPr id="11" name="Picture 10">
            <a:extLst>
              <a:ext uri="{FF2B5EF4-FFF2-40B4-BE49-F238E27FC236}">
                <a16:creationId xmlns:a16="http://schemas.microsoft.com/office/drawing/2014/main" id="{443C0497-591B-2948-8C3D-129868C1EB6B}"/>
              </a:ext>
            </a:extLst>
          </p:cNvPr>
          <p:cNvPicPr>
            <a:picLocks noChangeAspect="1"/>
          </p:cNvPicPr>
          <p:nvPr/>
        </p:nvPicPr>
        <p:blipFill>
          <a:blip r:embed="rId8"/>
          <a:stretch>
            <a:fillRect/>
          </a:stretch>
        </p:blipFill>
        <p:spPr>
          <a:xfrm>
            <a:off x="458980" y="299163"/>
            <a:ext cx="412078" cy="412078"/>
          </a:xfrm>
          <a:prstGeom prst="rect">
            <a:avLst/>
          </a:prstGeom>
        </p:spPr>
      </p:pic>
      <p:sp>
        <p:nvSpPr>
          <p:cNvPr id="12" name="TextBox 11">
            <a:extLst>
              <a:ext uri="{FF2B5EF4-FFF2-40B4-BE49-F238E27FC236}">
                <a16:creationId xmlns:a16="http://schemas.microsoft.com/office/drawing/2014/main" id="{E526E0FC-78B3-8245-83CC-4928EA6E6363}"/>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285804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5234241"/>
            <a:ext cx="9144000" cy="710121"/>
          </a:xfrm>
        </p:spPr>
        <p:txBody>
          <a:bodyPr>
            <a:noAutofit/>
          </a:bodyPr>
          <a:lstStyle/>
          <a:p>
            <a:pPr algn="just"/>
            <a:r>
              <a:rPr lang="es-ES_tradnl" sz="1600" dirty="0">
                <a:latin typeface="Abadi MT Condensed Light" panose="020B0306030101010103" pitchFamily="34" charset="77"/>
              </a:rPr>
              <a:t>En la siguiente presentación se muestra el análisis de la distribución de los asteroides potencialmente peligrosos según su clase. Se puede observar que la clase APO es la que presenta la mayor concentración de asteroides con un total de 396, dentro del universo de datos analizados.</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762749"/>
          </a:xfrm>
        </p:spPr>
        <p:txBody>
          <a:bodyPr>
            <a:noAutofit/>
          </a:bodyPr>
          <a:lstStyle/>
          <a:p>
            <a:r>
              <a:rPr lang="es-ES_tradnl" sz="2400" dirty="0">
                <a:latin typeface="Abadi MT Condensed Light" panose="020B0306030101010103" pitchFamily="34" charset="77"/>
              </a:rPr>
              <a:t>Conocer la distribución de asteroides potencialmente peligrosos para la tierra según su clase</a:t>
            </a:r>
          </a:p>
        </p:txBody>
      </p:sp>
      <p:pic>
        <p:nvPicPr>
          <p:cNvPr id="6" name="Picture 5">
            <a:extLst>
              <a:ext uri="{FF2B5EF4-FFF2-40B4-BE49-F238E27FC236}">
                <a16:creationId xmlns:a16="http://schemas.microsoft.com/office/drawing/2014/main" id="{7222FBAE-3895-1040-977B-95DD5D8939DC}"/>
              </a:ext>
            </a:extLst>
          </p:cNvPr>
          <p:cNvPicPr>
            <a:picLocks noChangeAspect="1"/>
          </p:cNvPicPr>
          <p:nvPr/>
        </p:nvPicPr>
        <p:blipFill>
          <a:blip r:embed="rId4"/>
          <a:stretch>
            <a:fillRect/>
          </a:stretch>
        </p:blipFill>
        <p:spPr>
          <a:xfrm>
            <a:off x="3849938" y="1741118"/>
            <a:ext cx="4492120" cy="3386368"/>
          </a:xfrm>
          <a:prstGeom prst="rect">
            <a:avLst/>
          </a:prstGeom>
        </p:spPr>
      </p:pic>
      <p:pic>
        <p:nvPicPr>
          <p:cNvPr id="12" name="Google Shape;487;p72">
            <a:extLst>
              <a:ext uri="{FF2B5EF4-FFF2-40B4-BE49-F238E27FC236}">
                <a16:creationId xmlns:a16="http://schemas.microsoft.com/office/drawing/2014/main" id="{6E7D2517-F277-B240-8BEF-4B078EED2A2E}"/>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4380ECE-09C5-3148-A0E4-6A91FE08DE81}"/>
              </a:ext>
            </a:extLst>
          </p:cNvPr>
          <p:cNvPicPr>
            <a:picLocks noChangeAspect="1"/>
          </p:cNvPicPr>
          <p:nvPr/>
        </p:nvPicPr>
        <p:blipFill>
          <a:blip r:embed="rId6"/>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D22A531-A0EA-1144-88DA-B3B5D755CB5E}"/>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59796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5185939"/>
            <a:ext cx="9144000" cy="763764"/>
          </a:xfrm>
        </p:spPr>
        <p:txBody>
          <a:bodyPr>
            <a:normAutofit/>
          </a:bodyPr>
          <a:lstStyle/>
          <a:p>
            <a:pPr algn="just"/>
            <a:r>
              <a:rPr lang="es-ES_tradnl" sz="1600" dirty="0">
                <a:latin typeface="Abadi MT Condensed Light" panose="020B0306030101010103" pitchFamily="34" charset="77"/>
              </a:rPr>
              <a:t>Se visualiza la media de las variables ‘H’, ‘</a:t>
            </a:r>
            <a:r>
              <a:rPr lang="es-ES_tradnl" sz="1600" dirty="0" err="1">
                <a:latin typeface="Abadi MT Condensed Light" panose="020B0306030101010103" pitchFamily="34" charset="77"/>
              </a:rPr>
              <a:t>moid</a:t>
            </a:r>
            <a:r>
              <a:rPr lang="es-ES_tradnl" sz="1600" dirty="0">
                <a:latin typeface="Abadi MT Condensed Light" panose="020B0306030101010103" pitchFamily="34" charset="77"/>
              </a:rPr>
              <a:t>’ como así también la diferencia entre el valor máximo y el valor mínimo de la variable ‘moid_jup’, respecto de la clase, </a:t>
            </a:r>
            <a:r>
              <a:rPr lang="es-ES_tradnl" sz="1600" dirty="0" err="1">
                <a:latin typeface="Abadi MT Condensed Light" panose="020B0306030101010103" pitchFamily="34" charset="77"/>
              </a:rPr>
              <a:t>pha</a:t>
            </a:r>
            <a:r>
              <a:rPr lang="es-ES_tradnl" sz="1600" dirty="0">
                <a:latin typeface="Abadi MT Condensed Light" panose="020B0306030101010103" pitchFamily="34" charset="77"/>
              </a:rPr>
              <a:t> y kind. Como así también la cantidad total de asteroides según la segmentación de clase. </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1034146"/>
          </a:xfrm>
        </p:spPr>
        <p:txBody>
          <a:bodyPr>
            <a:noAutofit/>
          </a:bodyPr>
          <a:lstStyle/>
          <a:p>
            <a:pPr algn="just"/>
            <a:r>
              <a:rPr lang="es-ES_tradnl" sz="2400" dirty="0">
                <a:latin typeface="Abadi MT Condensed Light" panose="020B0306030101010103" pitchFamily="34" charset="77"/>
              </a:rPr>
              <a:t>A partir del agrupamiento de las variables “class”, “pha” y ”kind”, conocer promedio de las variables H y moid, el resultado del máximo y el mínimo valor de la variable moid_jup y la cantidad total por clase.</a:t>
            </a:r>
          </a:p>
        </p:txBody>
      </p:sp>
      <p:pic>
        <p:nvPicPr>
          <p:cNvPr id="27" name="Picture 26">
            <a:extLst>
              <a:ext uri="{FF2B5EF4-FFF2-40B4-BE49-F238E27FC236}">
                <a16:creationId xmlns:a16="http://schemas.microsoft.com/office/drawing/2014/main" id="{B7887A02-D225-CF41-8C92-6600561A2CD4}"/>
              </a:ext>
            </a:extLst>
          </p:cNvPr>
          <p:cNvPicPr>
            <a:picLocks noChangeAspect="1"/>
          </p:cNvPicPr>
          <p:nvPr/>
        </p:nvPicPr>
        <p:blipFill>
          <a:blip r:embed="rId4"/>
          <a:stretch>
            <a:fillRect/>
          </a:stretch>
        </p:blipFill>
        <p:spPr>
          <a:xfrm>
            <a:off x="4615881" y="2470682"/>
            <a:ext cx="3220243" cy="1987673"/>
          </a:xfrm>
          <a:prstGeom prst="rect">
            <a:avLst/>
          </a:prstGeom>
        </p:spPr>
      </p:pic>
      <p:pic>
        <p:nvPicPr>
          <p:cNvPr id="31" name="Picture 30">
            <a:extLst>
              <a:ext uri="{FF2B5EF4-FFF2-40B4-BE49-F238E27FC236}">
                <a16:creationId xmlns:a16="http://schemas.microsoft.com/office/drawing/2014/main" id="{96D316DB-F5E4-FD42-BA9E-9EEBCBC39CDD}"/>
              </a:ext>
            </a:extLst>
          </p:cNvPr>
          <p:cNvPicPr>
            <a:picLocks noChangeAspect="1"/>
          </p:cNvPicPr>
          <p:nvPr/>
        </p:nvPicPr>
        <p:blipFill>
          <a:blip r:embed="rId5"/>
          <a:stretch>
            <a:fillRect/>
          </a:stretch>
        </p:blipFill>
        <p:spPr>
          <a:xfrm>
            <a:off x="4591285" y="2133416"/>
            <a:ext cx="1530524" cy="362940"/>
          </a:xfrm>
          <a:prstGeom prst="rect">
            <a:avLst/>
          </a:prstGeom>
        </p:spPr>
      </p:pic>
      <p:pic>
        <p:nvPicPr>
          <p:cNvPr id="33" name="Picture 32">
            <a:extLst>
              <a:ext uri="{FF2B5EF4-FFF2-40B4-BE49-F238E27FC236}">
                <a16:creationId xmlns:a16="http://schemas.microsoft.com/office/drawing/2014/main" id="{AD0D6F3F-0E5B-9842-9664-BDE26863FDC0}"/>
              </a:ext>
            </a:extLst>
          </p:cNvPr>
          <p:cNvPicPr>
            <a:picLocks noChangeAspect="1"/>
          </p:cNvPicPr>
          <p:nvPr/>
        </p:nvPicPr>
        <p:blipFill>
          <a:blip r:embed="rId6"/>
          <a:stretch>
            <a:fillRect/>
          </a:stretch>
        </p:blipFill>
        <p:spPr>
          <a:xfrm>
            <a:off x="6121809" y="2135338"/>
            <a:ext cx="1702440" cy="346160"/>
          </a:xfrm>
          <a:prstGeom prst="rect">
            <a:avLst/>
          </a:prstGeom>
        </p:spPr>
      </p:pic>
      <p:pic>
        <p:nvPicPr>
          <p:cNvPr id="35" name="Picture 34">
            <a:extLst>
              <a:ext uri="{FF2B5EF4-FFF2-40B4-BE49-F238E27FC236}">
                <a16:creationId xmlns:a16="http://schemas.microsoft.com/office/drawing/2014/main" id="{A014CE94-60BB-DD45-848D-988C10C71268}"/>
              </a:ext>
            </a:extLst>
          </p:cNvPr>
          <p:cNvPicPr>
            <a:picLocks noChangeAspect="1"/>
          </p:cNvPicPr>
          <p:nvPr/>
        </p:nvPicPr>
        <p:blipFill>
          <a:blip r:embed="rId7"/>
          <a:stretch>
            <a:fillRect/>
          </a:stretch>
        </p:blipFill>
        <p:spPr>
          <a:xfrm>
            <a:off x="1187533" y="2546313"/>
            <a:ext cx="3232964" cy="1912042"/>
          </a:xfrm>
          <a:prstGeom prst="rect">
            <a:avLst/>
          </a:prstGeom>
        </p:spPr>
      </p:pic>
      <p:pic>
        <p:nvPicPr>
          <p:cNvPr id="36" name="Picture 35">
            <a:extLst>
              <a:ext uri="{FF2B5EF4-FFF2-40B4-BE49-F238E27FC236}">
                <a16:creationId xmlns:a16="http://schemas.microsoft.com/office/drawing/2014/main" id="{476D39D6-6D08-F242-8F41-DB2CCE775B83}"/>
              </a:ext>
            </a:extLst>
          </p:cNvPr>
          <p:cNvPicPr>
            <a:picLocks noChangeAspect="1"/>
          </p:cNvPicPr>
          <p:nvPr/>
        </p:nvPicPr>
        <p:blipFill>
          <a:blip r:embed="rId8"/>
          <a:stretch>
            <a:fillRect/>
          </a:stretch>
        </p:blipFill>
        <p:spPr>
          <a:xfrm>
            <a:off x="8168988" y="2458832"/>
            <a:ext cx="3189205" cy="1999524"/>
          </a:xfrm>
          <a:prstGeom prst="rect">
            <a:avLst/>
          </a:prstGeom>
        </p:spPr>
      </p:pic>
      <p:pic>
        <p:nvPicPr>
          <p:cNvPr id="37" name="Google Shape;487;p72">
            <a:extLst>
              <a:ext uri="{FF2B5EF4-FFF2-40B4-BE49-F238E27FC236}">
                <a16:creationId xmlns:a16="http://schemas.microsoft.com/office/drawing/2014/main" id="{F397C73B-3E1E-3C46-BF76-56C22748BFF4}"/>
              </a:ext>
            </a:extLst>
          </p:cNvPr>
          <p:cNvPicPr preferRelativeResize="0"/>
          <p:nvPr/>
        </p:nvPicPr>
        <p:blipFill>
          <a:blip r:embed="rId9">
            <a:alphaModFix/>
          </a:blip>
          <a:stretch>
            <a:fillRect/>
          </a:stretch>
        </p:blipFill>
        <p:spPr>
          <a:xfrm>
            <a:off x="9809794" y="360843"/>
            <a:ext cx="2042581" cy="466872"/>
          </a:xfrm>
          <a:prstGeom prst="rect">
            <a:avLst/>
          </a:prstGeom>
          <a:noFill/>
          <a:ln>
            <a:noFill/>
          </a:ln>
        </p:spPr>
      </p:pic>
      <p:pic>
        <p:nvPicPr>
          <p:cNvPr id="17" name="Picture 16">
            <a:extLst>
              <a:ext uri="{FF2B5EF4-FFF2-40B4-BE49-F238E27FC236}">
                <a16:creationId xmlns:a16="http://schemas.microsoft.com/office/drawing/2014/main" id="{FB5C09F0-8A71-6945-BCC7-A52424B4D725}"/>
              </a:ext>
            </a:extLst>
          </p:cNvPr>
          <p:cNvPicPr>
            <a:picLocks noChangeAspect="1"/>
          </p:cNvPicPr>
          <p:nvPr/>
        </p:nvPicPr>
        <p:blipFill>
          <a:blip r:embed="rId10"/>
          <a:stretch>
            <a:fillRect/>
          </a:stretch>
        </p:blipFill>
        <p:spPr>
          <a:xfrm>
            <a:off x="458980" y="299163"/>
            <a:ext cx="412078" cy="412078"/>
          </a:xfrm>
          <a:prstGeom prst="rect">
            <a:avLst/>
          </a:prstGeom>
        </p:spPr>
      </p:pic>
      <p:sp>
        <p:nvSpPr>
          <p:cNvPr id="18" name="TextBox 17">
            <a:extLst>
              <a:ext uri="{FF2B5EF4-FFF2-40B4-BE49-F238E27FC236}">
                <a16:creationId xmlns:a16="http://schemas.microsoft.com/office/drawing/2014/main" id="{C14CD0F2-F227-F040-817C-31C8E927F0DE}"/>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24" name="Picture 23">
            <a:extLst>
              <a:ext uri="{FF2B5EF4-FFF2-40B4-BE49-F238E27FC236}">
                <a16:creationId xmlns:a16="http://schemas.microsoft.com/office/drawing/2014/main" id="{5A53A8E2-B16D-DB4B-9C19-4E8ED28F0BD8}"/>
              </a:ext>
            </a:extLst>
          </p:cNvPr>
          <p:cNvPicPr>
            <a:picLocks noChangeAspect="1"/>
          </p:cNvPicPr>
          <p:nvPr/>
        </p:nvPicPr>
        <p:blipFill>
          <a:blip r:embed="rId5"/>
          <a:stretch>
            <a:fillRect/>
          </a:stretch>
        </p:blipFill>
        <p:spPr>
          <a:xfrm>
            <a:off x="8116777" y="2116580"/>
            <a:ext cx="1530524" cy="362940"/>
          </a:xfrm>
          <a:prstGeom prst="rect">
            <a:avLst/>
          </a:prstGeom>
        </p:spPr>
      </p:pic>
      <p:pic>
        <p:nvPicPr>
          <p:cNvPr id="25" name="Picture 24">
            <a:extLst>
              <a:ext uri="{FF2B5EF4-FFF2-40B4-BE49-F238E27FC236}">
                <a16:creationId xmlns:a16="http://schemas.microsoft.com/office/drawing/2014/main" id="{C4B9A099-D660-1148-AE77-73E505109C68}"/>
              </a:ext>
            </a:extLst>
          </p:cNvPr>
          <p:cNvPicPr>
            <a:picLocks noChangeAspect="1"/>
          </p:cNvPicPr>
          <p:nvPr/>
        </p:nvPicPr>
        <p:blipFill>
          <a:blip r:embed="rId6"/>
          <a:stretch>
            <a:fillRect/>
          </a:stretch>
        </p:blipFill>
        <p:spPr>
          <a:xfrm>
            <a:off x="9659176" y="2118502"/>
            <a:ext cx="1702440" cy="346160"/>
          </a:xfrm>
          <a:prstGeom prst="rect">
            <a:avLst/>
          </a:prstGeom>
        </p:spPr>
      </p:pic>
      <p:pic>
        <p:nvPicPr>
          <p:cNvPr id="26" name="Picture 25">
            <a:extLst>
              <a:ext uri="{FF2B5EF4-FFF2-40B4-BE49-F238E27FC236}">
                <a16:creationId xmlns:a16="http://schemas.microsoft.com/office/drawing/2014/main" id="{7172FBB4-0432-D747-9163-71A79848B265}"/>
              </a:ext>
            </a:extLst>
          </p:cNvPr>
          <p:cNvPicPr>
            <a:picLocks noChangeAspect="1"/>
          </p:cNvPicPr>
          <p:nvPr/>
        </p:nvPicPr>
        <p:blipFill>
          <a:blip r:embed="rId5"/>
          <a:stretch>
            <a:fillRect/>
          </a:stretch>
        </p:blipFill>
        <p:spPr>
          <a:xfrm>
            <a:off x="1187533" y="2095892"/>
            <a:ext cx="1530524" cy="362940"/>
          </a:xfrm>
          <a:prstGeom prst="rect">
            <a:avLst/>
          </a:prstGeom>
        </p:spPr>
      </p:pic>
      <p:pic>
        <p:nvPicPr>
          <p:cNvPr id="28" name="Picture 27">
            <a:extLst>
              <a:ext uri="{FF2B5EF4-FFF2-40B4-BE49-F238E27FC236}">
                <a16:creationId xmlns:a16="http://schemas.microsoft.com/office/drawing/2014/main" id="{C3DF7C62-4EBE-6641-969E-1522EB1F6B06}"/>
              </a:ext>
            </a:extLst>
          </p:cNvPr>
          <p:cNvPicPr>
            <a:picLocks noChangeAspect="1"/>
          </p:cNvPicPr>
          <p:nvPr/>
        </p:nvPicPr>
        <p:blipFill>
          <a:blip r:embed="rId6"/>
          <a:stretch>
            <a:fillRect/>
          </a:stretch>
        </p:blipFill>
        <p:spPr>
          <a:xfrm>
            <a:off x="2718057" y="2097814"/>
            <a:ext cx="1702440" cy="346160"/>
          </a:xfrm>
          <a:prstGeom prst="rect">
            <a:avLst/>
          </a:prstGeom>
        </p:spPr>
      </p:pic>
    </p:spTree>
    <p:extLst>
      <p:ext uri="{BB962C8B-B14F-4D97-AF65-F5344CB8AC3E}">
        <p14:creationId xmlns:p14="http://schemas.microsoft.com/office/powerpoint/2010/main" val="3996928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5234241"/>
            <a:ext cx="9144000" cy="710121"/>
          </a:xfrm>
        </p:spPr>
        <p:txBody>
          <a:bodyPr>
            <a:noAutofit/>
          </a:bodyPr>
          <a:lstStyle/>
          <a:p>
            <a:pPr algn="just"/>
            <a:r>
              <a:rPr lang="es-ES_tradnl" sz="1600" dirty="0">
                <a:latin typeface="Abadi MT Condensed Light" panose="020B0306030101010103" pitchFamily="34" charset="77"/>
              </a:rPr>
              <a:t>En el gráfico de "Relación entre la distancia mínima de acercamiento del objeto a la Tierra (</a:t>
            </a:r>
            <a:r>
              <a:rPr lang="es-ES_tradnl" sz="1600" dirty="0" err="1">
                <a:latin typeface="Abadi MT Condensed Light" panose="020B0306030101010103" pitchFamily="34" charset="77"/>
              </a:rPr>
              <a:t>moid</a:t>
            </a:r>
            <a:r>
              <a:rPr lang="es-ES_tradnl" sz="1600" dirty="0">
                <a:latin typeface="Abadi MT Condensed Light" panose="020B0306030101010103" pitchFamily="34" charset="77"/>
              </a:rPr>
              <a:t>) y la Magnitud Absoluta de un cuerpo celeste (H)" se puede observar que la densidad más alta (con un promedio cercano a 0.10) se encuentra en los cuerpos celestes con magnitudes absolutas (H), según todo el universo de datos analizados.</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762750"/>
          </a:xfrm>
        </p:spPr>
        <p:txBody>
          <a:bodyPr>
            <a:noAutofit/>
          </a:bodyPr>
          <a:lstStyle/>
          <a:p>
            <a:pPr algn="just"/>
            <a:r>
              <a:rPr lang="es-ES_tradnl" sz="2400" dirty="0">
                <a:latin typeface="Abadi MT Condensed Light" panose="020B0306030101010103" pitchFamily="34" charset="77"/>
              </a:rPr>
              <a:t>Conocer la relación entre la distancia mínima de acercamiento de los asteroides a la Tierra(moid) y la Magnitud Absoluta de un cuerpo celeste(H).</a:t>
            </a:r>
          </a:p>
        </p:txBody>
      </p:sp>
      <p:pic>
        <p:nvPicPr>
          <p:cNvPr id="4" name="Picture 3">
            <a:extLst>
              <a:ext uri="{FF2B5EF4-FFF2-40B4-BE49-F238E27FC236}">
                <a16:creationId xmlns:a16="http://schemas.microsoft.com/office/drawing/2014/main" id="{F7EFF8D5-0F83-D044-BABF-C8D7E7592FB4}"/>
              </a:ext>
            </a:extLst>
          </p:cNvPr>
          <p:cNvPicPr>
            <a:picLocks noChangeAspect="1"/>
          </p:cNvPicPr>
          <p:nvPr/>
        </p:nvPicPr>
        <p:blipFill>
          <a:blip r:embed="rId4"/>
          <a:stretch>
            <a:fillRect/>
          </a:stretch>
        </p:blipFill>
        <p:spPr>
          <a:xfrm>
            <a:off x="3719802" y="1766171"/>
            <a:ext cx="4752394" cy="3389093"/>
          </a:xfrm>
          <a:prstGeom prst="rect">
            <a:avLst/>
          </a:prstGeom>
        </p:spPr>
      </p:pic>
      <p:pic>
        <p:nvPicPr>
          <p:cNvPr id="13" name="Google Shape;487;p72">
            <a:extLst>
              <a:ext uri="{FF2B5EF4-FFF2-40B4-BE49-F238E27FC236}">
                <a16:creationId xmlns:a16="http://schemas.microsoft.com/office/drawing/2014/main" id="{F9A00BA4-3D25-5641-AF64-55CF4B058A60}"/>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72C92ABB-72E6-CC4E-99C6-A73E2EA4B185}"/>
              </a:ext>
            </a:extLst>
          </p:cNvPr>
          <p:cNvPicPr>
            <a:picLocks noChangeAspect="1"/>
          </p:cNvPicPr>
          <p:nvPr/>
        </p:nvPicPr>
        <p:blipFill>
          <a:blip r:embed="rId6"/>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581A130B-64AA-0440-83CF-5C6C9B0CB99B}"/>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14269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1780705"/>
            <a:ext cx="4764067" cy="2404272"/>
          </a:xfrm>
        </p:spPr>
        <p:txBody>
          <a:bodyPr>
            <a:noAutofit/>
          </a:bodyPr>
          <a:lstStyle/>
          <a:p>
            <a:pPr algn="just"/>
            <a:r>
              <a:rPr lang="es-ES_tradnl" sz="1600" dirty="0">
                <a:latin typeface="Abadi MT Condensed Light" panose="020B0306030101010103" pitchFamily="34" charset="77"/>
              </a:rPr>
              <a:t>En la figura "Distribución de Asteroides según su Tipo, Magnitud Absoluta y Distancia Orbital", se presenta una amplia dispersión de asteroides en el universo de datos analizados. Se puede identificar una concentración de magnitudes absolutas corregidas por la variabilidad de su brillo en el rango de 0.2 a 0.4 M.A. Además, la distancia mínima entre la órbita del objeto cercano a la Tierra y la órbita de Júpiter oscila entre 1 y 4 U.A. Además, se puede observar que los asteroides del tipo "au" presentan una mayor dispersión en la gráfica.</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8"/>
            <a:ext cx="9144000" cy="737559"/>
          </a:xfrm>
        </p:spPr>
        <p:txBody>
          <a:bodyPr>
            <a:noAutofit/>
          </a:bodyPr>
          <a:lstStyle/>
          <a:p>
            <a:r>
              <a:rPr lang="es-ES_tradnl" sz="2400" dirty="0">
                <a:latin typeface="Abadi MT Condensed Light" panose="020B0306030101010103" pitchFamily="34" charset="77"/>
              </a:rPr>
              <a:t>Investigar la distribución de Asteroides según su Tipo, Magnitud Absoluta y Distancia Orbital.</a:t>
            </a:r>
          </a:p>
        </p:txBody>
      </p:sp>
      <p:pic>
        <p:nvPicPr>
          <p:cNvPr id="5" name="Picture 4">
            <a:extLst>
              <a:ext uri="{FF2B5EF4-FFF2-40B4-BE49-F238E27FC236}">
                <a16:creationId xmlns:a16="http://schemas.microsoft.com/office/drawing/2014/main" id="{D2939FF2-0BDA-534E-ABE0-3378A5D12DFE}"/>
              </a:ext>
            </a:extLst>
          </p:cNvPr>
          <p:cNvPicPr>
            <a:picLocks noChangeAspect="1"/>
          </p:cNvPicPr>
          <p:nvPr/>
        </p:nvPicPr>
        <p:blipFill>
          <a:blip r:embed="rId4"/>
          <a:stretch>
            <a:fillRect/>
          </a:stretch>
        </p:blipFill>
        <p:spPr>
          <a:xfrm>
            <a:off x="6425852" y="1780705"/>
            <a:ext cx="5102008" cy="3979056"/>
          </a:xfrm>
          <a:prstGeom prst="rect">
            <a:avLst/>
          </a:prstGeom>
        </p:spPr>
      </p:pic>
      <p:pic>
        <p:nvPicPr>
          <p:cNvPr id="11" name="Google Shape;487;p72">
            <a:extLst>
              <a:ext uri="{FF2B5EF4-FFF2-40B4-BE49-F238E27FC236}">
                <a16:creationId xmlns:a16="http://schemas.microsoft.com/office/drawing/2014/main" id="{F949B013-B445-CB48-97DD-8DE4EFB935D4}"/>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A364809-1782-6047-86CD-7FBF651269EC}"/>
              </a:ext>
            </a:extLst>
          </p:cNvPr>
          <p:cNvPicPr>
            <a:picLocks noChangeAspect="1"/>
          </p:cNvPicPr>
          <p:nvPr/>
        </p:nvPicPr>
        <p:blipFill>
          <a:blip r:embed="rId6"/>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F286F976-3CE1-9B42-BEF5-8DE94D442DDB}"/>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410386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6576164" y="1780705"/>
            <a:ext cx="4642980" cy="1238068"/>
          </a:xfrm>
        </p:spPr>
        <p:txBody>
          <a:bodyPr>
            <a:noAutofit/>
          </a:bodyPr>
          <a:lstStyle/>
          <a:p>
            <a:pPr algn="just"/>
            <a:r>
              <a:rPr lang="es-ES_tradnl" sz="1600" dirty="0">
                <a:latin typeface="Abadi MT Condensed Light" panose="020B0306030101010103" pitchFamily="34" charset="77"/>
              </a:rPr>
              <a:t>En el gráfico “Distribución de la Excentricidad Orbital de los </a:t>
            </a:r>
            <a:r>
              <a:rPr lang="es-ES_tradnl" sz="1600" dirty="0" err="1">
                <a:latin typeface="Abadi MT Condensed Light" panose="020B0306030101010103" pitchFamily="34" charset="77"/>
              </a:rPr>
              <a:t>NEOs</a:t>
            </a:r>
            <a:r>
              <a:rPr lang="es-ES_tradnl" sz="1600" dirty="0">
                <a:latin typeface="Abadi MT Condensed Light" panose="020B0306030101010103" pitchFamily="34" charset="77"/>
              </a:rPr>
              <a:t>” se puede observar que dentro del conjunto de datos analizados, existe una mayor distribución de asteroides cuya órbita oscilan entre los 0.4 y 0.8 au., y con una densidad máxima que ronda los 2.6.</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487900"/>
          </a:xfrm>
        </p:spPr>
        <p:txBody>
          <a:bodyPr>
            <a:noAutofit/>
          </a:bodyPr>
          <a:lstStyle/>
          <a:p>
            <a:r>
              <a:rPr lang="es-ES_tradnl" sz="2400" dirty="0">
                <a:latin typeface="Abadi MT Condensed Light" panose="020B0306030101010103" pitchFamily="34" charset="77"/>
              </a:rPr>
              <a:t>Conocer la distribución de la Excentricidad Orbital de los NEOs.</a:t>
            </a:r>
          </a:p>
        </p:txBody>
      </p:sp>
      <p:pic>
        <p:nvPicPr>
          <p:cNvPr id="4" name="Picture 3">
            <a:extLst>
              <a:ext uri="{FF2B5EF4-FFF2-40B4-BE49-F238E27FC236}">
                <a16:creationId xmlns:a16="http://schemas.microsoft.com/office/drawing/2014/main" id="{E7DCF7EA-836E-7145-98BE-82905532FE85}"/>
              </a:ext>
            </a:extLst>
          </p:cNvPr>
          <p:cNvPicPr>
            <a:picLocks noChangeAspect="1"/>
          </p:cNvPicPr>
          <p:nvPr/>
        </p:nvPicPr>
        <p:blipFill>
          <a:blip r:embed="rId4">
            <a:alphaModFix/>
          </a:blip>
          <a:stretch>
            <a:fillRect/>
          </a:stretch>
        </p:blipFill>
        <p:spPr>
          <a:xfrm>
            <a:off x="1133514" y="1466269"/>
            <a:ext cx="5442650" cy="4358269"/>
          </a:xfrm>
          <a:prstGeom prst="rect">
            <a:avLst/>
          </a:prstGeom>
        </p:spPr>
      </p:pic>
      <p:pic>
        <p:nvPicPr>
          <p:cNvPr id="11" name="Google Shape;487;p72">
            <a:extLst>
              <a:ext uri="{FF2B5EF4-FFF2-40B4-BE49-F238E27FC236}">
                <a16:creationId xmlns:a16="http://schemas.microsoft.com/office/drawing/2014/main" id="{1B7445CB-45D6-DD4F-BE10-1549F5EC9818}"/>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72635E3-A321-0747-8827-F79FFC18F85A}"/>
              </a:ext>
            </a:extLst>
          </p:cNvPr>
          <p:cNvPicPr>
            <a:picLocks noChangeAspect="1"/>
          </p:cNvPicPr>
          <p:nvPr/>
        </p:nvPicPr>
        <p:blipFill>
          <a:blip r:embed="rId6"/>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E54A96-7736-2B4C-96F7-5FB7EF10D5C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67702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FF1A51D-78B7-5E4A-926D-541952FC5ADD}"/>
              </a:ext>
            </a:extLst>
          </p:cNvPr>
          <p:cNvPicPr>
            <a:picLocks noChangeAspect="1"/>
          </p:cNvPicPr>
          <p:nvPr/>
        </p:nvPicPr>
        <p:blipFill>
          <a:blip r:embed="rId2"/>
          <a:stretch>
            <a:fillRect/>
          </a:stretch>
        </p:blipFill>
        <p:spPr>
          <a:xfrm>
            <a:off x="9771385" y="299163"/>
            <a:ext cx="2080990" cy="579948"/>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667880" y="2606939"/>
            <a:ext cx="9144000" cy="1406745"/>
          </a:xfrm>
        </p:spPr>
        <p:txBody>
          <a:bodyPr>
            <a:noAutofit/>
          </a:bodyPr>
          <a:lstStyle/>
          <a:p>
            <a:pPr algn="just"/>
            <a:r>
              <a:rPr lang="es-ES_tradnl" sz="3200" dirty="0">
                <a:latin typeface="Abadi MT Condensed Light" panose="020B0306030101010103" pitchFamily="34" charset="77"/>
              </a:rPr>
              <a:t>Modelo Machine Learning basado en Clasificación para el estudio exploratorio de los NEOs que se encuentran próximos a la tierra</a:t>
            </a:r>
          </a:p>
          <a:p>
            <a:r>
              <a:rPr lang="es-ES_tradnl" sz="2000" dirty="0">
                <a:latin typeface="Abadi MT Condensed Light" panose="020B0306030101010103" pitchFamily="34" charset="77"/>
              </a:rPr>
              <a:t>Warren Betlienski</a:t>
            </a:r>
          </a:p>
        </p:txBody>
      </p:sp>
      <p:pic>
        <p:nvPicPr>
          <p:cNvPr id="20" name="Google Shape;487;p72">
            <a:extLst>
              <a:ext uri="{FF2B5EF4-FFF2-40B4-BE49-F238E27FC236}">
                <a16:creationId xmlns:a16="http://schemas.microsoft.com/office/drawing/2014/main" id="{DA08F26F-4B7D-A240-922D-D2C3641BF713}"/>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2" name="Picture 11">
            <a:extLst>
              <a:ext uri="{FF2B5EF4-FFF2-40B4-BE49-F238E27FC236}">
                <a16:creationId xmlns:a16="http://schemas.microsoft.com/office/drawing/2014/main" id="{33494981-A2F4-8B4F-83B6-CB7814444C1D}"/>
              </a:ext>
            </a:extLst>
          </p:cNvPr>
          <p:cNvPicPr>
            <a:picLocks noChangeAspect="1"/>
          </p:cNvPicPr>
          <p:nvPr/>
        </p:nvPicPr>
        <p:blipFill>
          <a:blip r:embed="rId5">
            <a:extLst>
              <a:ext uri="{BEBA8EAE-BF5A-486C-A8C5-ECC9F3942E4B}">
                <a14:imgProps xmlns:a14="http://schemas.microsoft.com/office/drawing/2010/main">
                  <a14:imgLayer>
                    <a14:imgEffect>
                      <a14:artisticPencilGrayscale/>
                    </a14:imgEffect>
                  </a14:imgLayer>
                </a14:imgProps>
              </a:ext>
            </a:extLst>
          </a:blip>
          <a:stretch>
            <a:fillRect/>
          </a:stretch>
        </p:blipFill>
        <p:spPr>
          <a:xfrm>
            <a:off x="0" y="3782860"/>
            <a:ext cx="12192000" cy="3075140"/>
          </a:xfrm>
          <a:prstGeom prst="rect">
            <a:avLst/>
          </a:prstGeom>
        </p:spPr>
      </p:pic>
      <p:pic>
        <p:nvPicPr>
          <p:cNvPr id="4" name="Picture 3">
            <a:extLst>
              <a:ext uri="{FF2B5EF4-FFF2-40B4-BE49-F238E27FC236}">
                <a16:creationId xmlns:a16="http://schemas.microsoft.com/office/drawing/2014/main" id="{222F42BF-F6CD-E744-BF03-728B4EA44B0D}"/>
              </a:ext>
            </a:extLst>
          </p:cNvPr>
          <p:cNvPicPr>
            <a:picLocks noChangeAspect="1"/>
          </p:cNvPicPr>
          <p:nvPr/>
        </p:nvPicPr>
        <p:blipFill>
          <a:blip r:embed="rId6"/>
          <a:stretch>
            <a:fillRect/>
          </a:stretch>
        </p:blipFill>
        <p:spPr>
          <a:xfrm>
            <a:off x="458980" y="299163"/>
            <a:ext cx="412078" cy="412078"/>
          </a:xfrm>
          <a:prstGeom prst="rect">
            <a:avLst/>
          </a:prstGeom>
        </p:spPr>
      </p:pic>
      <p:sp>
        <p:nvSpPr>
          <p:cNvPr id="5" name="TextBox 4">
            <a:extLst>
              <a:ext uri="{FF2B5EF4-FFF2-40B4-BE49-F238E27FC236}">
                <a16:creationId xmlns:a16="http://schemas.microsoft.com/office/drawing/2014/main" id="{C8CF4262-EC5B-834C-ACF9-2D203D6ED74E}"/>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44189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7620061" y="2617186"/>
            <a:ext cx="4209895" cy="2057045"/>
          </a:xfrm>
        </p:spPr>
        <p:txBody>
          <a:bodyPr>
            <a:noAutofit/>
          </a:bodyPr>
          <a:lstStyle/>
          <a:p>
            <a:pPr algn="just"/>
            <a:r>
              <a:rPr lang="es-ES_tradnl" sz="1600" dirty="0">
                <a:latin typeface="Abadi MT Condensed Light" panose="020B0306030101010103" pitchFamily="34" charset="77"/>
              </a:rPr>
              <a:t>En el gráfico "Variables 'e', 'a', 'q', 'i', '</a:t>
            </a:r>
            <a:r>
              <a:rPr lang="es-ES_tradnl" sz="1600" dirty="0" err="1">
                <a:latin typeface="Abadi MT Condensed Light" panose="020B0306030101010103" pitchFamily="34" charset="77"/>
              </a:rPr>
              <a:t>om</a:t>
            </a:r>
            <a:r>
              <a:rPr lang="es-ES_tradnl" sz="1600" dirty="0">
                <a:latin typeface="Abadi MT Condensed Light" panose="020B0306030101010103" pitchFamily="34" charset="77"/>
              </a:rPr>
              <a:t>', 'w', '</a:t>
            </a:r>
            <a:r>
              <a:rPr lang="es-ES_tradnl" sz="1600" dirty="0" err="1">
                <a:latin typeface="Abadi MT Condensed Light" panose="020B0306030101010103" pitchFamily="34" charset="77"/>
              </a:rPr>
              <a:t>ma</a:t>
            </a:r>
            <a:r>
              <a:rPr lang="es-ES_tradnl" sz="1600" dirty="0">
                <a:latin typeface="Abadi MT Condensed Light" panose="020B0306030101010103" pitchFamily="34" charset="77"/>
              </a:rPr>
              <a:t>' y sus relaciones", se puede observar que, al considerar la Bandera de Asteroide Potencialmente Peligroso, no se encuentran regularidades en las </a:t>
            </a:r>
            <a:r>
              <a:rPr lang="es-ES_tradnl" sz="1600" dirty="0" err="1">
                <a:latin typeface="Abadi MT Condensed Light" panose="020B0306030101010103" pitchFamily="34" charset="77"/>
              </a:rPr>
              <a:t>autocorrelaciones</a:t>
            </a:r>
            <a:r>
              <a:rPr lang="es-ES_tradnl" sz="1600" dirty="0">
                <a:latin typeface="Abadi MT Condensed Light" panose="020B0306030101010103" pitchFamily="34" charset="77"/>
              </a:rPr>
              <a:t> de todas las variables y datos analizados. Algunas de ellas forman ondas de igual amplitud ([</a:t>
            </a:r>
            <a:r>
              <a:rPr lang="es-ES_tradnl" sz="1600" dirty="0" err="1">
                <a:latin typeface="Abadi MT Condensed Light" panose="020B0306030101010103" pitchFamily="34" charset="77"/>
              </a:rPr>
              <a:t>om-om</a:t>
            </a:r>
            <a:r>
              <a:rPr lang="es-ES_tradnl" sz="1600" dirty="0">
                <a:latin typeface="Abadi MT Condensed Light" panose="020B0306030101010103" pitchFamily="34" charset="77"/>
              </a:rPr>
              <a:t>], [w-w], [</a:t>
            </a:r>
            <a:r>
              <a:rPr lang="es-ES_tradnl" sz="1600" dirty="0" err="1">
                <a:latin typeface="Abadi MT Condensed Light" panose="020B0306030101010103" pitchFamily="34" charset="77"/>
              </a:rPr>
              <a:t>ma-ma</a:t>
            </a:r>
            <a:r>
              <a:rPr lang="es-ES_tradnl" sz="1600" dirty="0">
                <a:latin typeface="Abadi MT Condensed Light" panose="020B0306030101010103" pitchFamily="34" charset="77"/>
              </a:rPr>
              <a:t>]), mientras que otras decaen lentamente ([a-a], [i-i], [e-e]). Además, se puede observar que otras variables tienen una curva ascendente ([q-q], [a-e], [e-a]).</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7597644" y="1314044"/>
            <a:ext cx="4254731" cy="1123617"/>
          </a:xfrm>
        </p:spPr>
        <p:txBody>
          <a:bodyPr>
            <a:normAutofit/>
          </a:bodyPr>
          <a:lstStyle/>
          <a:p>
            <a:pPr algn="just"/>
            <a:r>
              <a:rPr lang="es-ES_tradnl" sz="2400" dirty="0">
                <a:latin typeface="Abadi MT Condensed Light" panose="020B0306030101010103" pitchFamily="34" charset="77"/>
              </a:rPr>
              <a:t>Conocer como se relacionan las variables "e", "a", "q", "i", “om”, “w” y “ma” según la variable 'pha’. </a:t>
            </a:r>
          </a:p>
        </p:txBody>
      </p:sp>
      <p:pic>
        <p:nvPicPr>
          <p:cNvPr id="4" name="Picture 3">
            <a:extLst>
              <a:ext uri="{FF2B5EF4-FFF2-40B4-BE49-F238E27FC236}">
                <a16:creationId xmlns:a16="http://schemas.microsoft.com/office/drawing/2014/main" id="{F59D7E75-BD38-0B46-9C49-0BA548039CBE}"/>
              </a:ext>
            </a:extLst>
          </p:cNvPr>
          <p:cNvPicPr>
            <a:picLocks noChangeAspect="1"/>
          </p:cNvPicPr>
          <p:nvPr/>
        </p:nvPicPr>
        <p:blipFill>
          <a:blip r:embed="rId4"/>
          <a:stretch>
            <a:fillRect/>
          </a:stretch>
        </p:blipFill>
        <p:spPr>
          <a:xfrm>
            <a:off x="450695" y="319228"/>
            <a:ext cx="6807200" cy="6169821"/>
          </a:xfrm>
          <a:prstGeom prst="rect">
            <a:avLst/>
          </a:prstGeom>
        </p:spPr>
      </p:pic>
      <p:pic>
        <p:nvPicPr>
          <p:cNvPr id="11" name="Google Shape;487;p72">
            <a:extLst>
              <a:ext uri="{FF2B5EF4-FFF2-40B4-BE49-F238E27FC236}">
                <a16:creationId xmlns:a16="http://schemas.microsoft.com/office/drawing/2014/main" id="{B2E31570-7D9A-7544-9A04-AB2C535B46F0}"/>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spTree>
    <p:extLst>
      <p:ext uri="{BB962C8B-B14F-4D97-AF65-F5344CB8AC3E}">
        <p14:creationId xmlns:p14="http://schemas.microsoft.com/office/powerpoint/2010/main" val="146393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2114549" y="4263482"/>
            <a:ext cx="7695245" cy="1359226"/>
          </a:xfrm>
        </p:spPr>
        <p:txBody>
          <a:bodyPr>
            <a:noAutofit/>
          </a:bodyPr>
          <a:lstStyle/>
          <a:p>
            <a:pPr algn="just"/>
            <a:r>
              <a:rPr lang="es-ES_tradnl" sz="1600" dirty="0">
                <a:latin typeface="Abadi MT Condensed Light" panose="020B0306030101010103" pitchFamily="34" charset="77"/>
              </a:rPr>
              <a:t>En el análisis exploratorio de los datos se utilizó el gráfico "Varianza Explicada Individual y Acumulada" con el objetivo de identificar los componentes principales que explican la mayor variación. Se encontró que los primeros 7 componentes explican la mayor varianza individual, seguidos por los siguientes 10 componentes que explican menos varianza, mientras que los últimos 26 componentes apenas contribuyen a la explicación de la variación. Para reducir el conjunto de datos, se seleccionaron los primeros diez componentes que explican alrededor del 64% de la varianza total.</a:t>
            </a:r>
          </a:p>
        </p:txBody>
      </p:sp>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978369"/>
            <a:ext cx="9144000" cy="487900"/>
          </a:xfrm>
        </p:spPr>
        <p:txBody>
          <a:bodyPr>
            <a:noAutofit/>
          </a:bodyPr>
          <a:lstStyle/>
          <a:p>
            <a:r>
              <a:rPr lang="es-ES_tradnl" sz="2400" dirty="0">
                <a:latin typeface="Abadi MT Condensed Light" panose="020B0306030101010103" pitchFamily="34" charset="77"/>
              </a:rPr>
              <a:t>Análisis del Componente Principal</a:t>
            </a:r>
          </a:p>
        </p:txBody>
      </p:sp>
      <p:pic>
        <p:nvPicPr>
          <p:cNvPr id="11" name="Google Shape;487;p72">
            <a:extLst>
              <a:ext uri="{FF2B5EF4-FFF2-40B4-BE49-F238E27FC236}">
                <a16:creationId xmlns:a16="http://schemas.microsoft.com/office/drawing/2014/main" id="{1B7445CB-45D6-DD4F-BE10-1549F5EC9818}"/>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72635E3-A321-0747-8827-F79FFC18F85A}"/>
              </a:ext>
            </a:extLst>
          </p:cNvPr>
          <p:cNvPicPr>
            <a:picLocks noChangeAspect="1"/>
          </p:cNvPicPr>
          <p:nvPr/>
        </p:nvPicPr>
        <p:blipFill>
          <a:blip r:embed="rId5"/>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E54A96-7736-2B4C-96F7-5FB7EF10D5C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5" name="Picture 4">
            <a:extLst>
              <a:ext uri="{FF2B5EF4-FFF2-40B4-BE49-F238E27FC236}">
                <a16:creationId xmlns:a16="http://schemas.microsoft.com/office/drawing/2014/main" id="{1DE69384-13BB-004C-8F2C-679174BE30F8}"/>
              </a:ext>
            </a:extLst>
          </p:cNvPr>
          <p:cNvPicPr>
            <a:picLocks noChangeAspect="1"/>
          </p:cNvPicPr>
          <p:nvPr/>
        </p:nvPicPr>
        <p:blipFill>
          <a:blip r:embed="rId6"/>
          <a:stretch>
            <a:fillRect/>
          </a:stretch>
        </p:blipFill>
        <p:spPr>
          <a:xfrm>
            <a:off x="2114549" y="1616923"/>
            <a:ext cx="7962900" cy="2552700"/>
          </a:xfrm>
          <a:prstGeom prst="rect">
            <a:avLst/>
          </a:prstGeom>
        </p:spPr>
      </p:pic>
      <p:pic>
        <p:nvPicPr>
          <p:cNvPr id="14" name="Picture 13">
            <a:hlinkClick r:id="rId7" action="ppaction://hlinksldjump"/>
            <a:extLst>
              <a:ext uri="{FF2B5EF4-FFF2-40B4-BE49-F238E27FC236}">
                <a16:creationId xmlns:a16="http://schemas.microsoft.com/office/drawing/2014/main" id="{E1231362-F54A-1B49-B13A-E91871C0D82D}"/>
              </a:ext>
            </a:extLst>
          </p:cNvPr>
          <p:cNvPicPr>
            <a:picLocks noChangeAspect="1"/>
          </p:cNvPicPr>
          <p:nvPr/>
        </p:nvPicPr>
        <p:blipFill>
          <a:blip r:embed="rId8"/>
          <a:stretch>
            <a:fillRect/>
          </a:stretch>
        </p:blipFill>
        <p:spPr>
          <a:xfrm>
            <a:off x="519628" y="5976048"/>
            <a:ext cx="584777" cy="579948"/>
          </a:xfrm>
          <a:prstGeom prst="rect">
            <a:avLst/>
          </a:prstGeom>
        </p:spPr>
      </p:pic>
    </p:spTree>
    <p:extLst>
      <p:ext uri="{BB962C8B-B14F-4D97-AF65-F5344CB8AC3E}">
        <p14:creationId xmlns:p14="http://schemas.microsoft.com/office/powerpoint/2010/main" val="298188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476479"/>
            <a:ext cx="9144000" cy="558821"/>
          </a:xfrm>
        </p:spPr>
        <p:txBody>
          <a:bodyPr>
            <a:normAutofit/>
          </a:bodyPr>
          <a:lstStyle/>
          <a:p>
            <a:r>
              <a:rPr lang="es-ES_tradnl" sz="3200" dirty="0">
                <a:latin typeface="Abadi MT Condensed Light" panose="020B0306030101010103" pitchFamily="34" charset="77"/>
              </a:rPr>
              <a:t>Evaluación de Modelos de Entrenamiento</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990723"/>
            <a:ext cx="9144000" cy="905416"/>
          </a:xfrm>
        </p:spPr>
        <p:txBody>
          <a:bodyPr>
            <a:noAutofit/>
          </a:bodyPr>
          <a:lstStyle/>
          <a:p>
            <a:pPr algn="just"/>
            <a:r>
              <a:rPr lang="es-ES_tradnl" sz="1600" dirty="0">
                <a:latin typeface="Abadi MT Condensed Light" panose="020B0306030101010103" pitchFamily="34" charset="77"/>
              </a:rPr>
              <a:t>En el campo del aprendizaje automático, un modelo de entrenamiento es una herramienta que permite aprender de forma autónoma a partir de los datos. Para determinar el modelo de aprendizaje más adecuado, se llevó a cabo un análisis comparativo de varios modelos mediante un modelo </a:t>
            </a:r>
            <a:r>
              <a:rPr lang="es-ES_tradnl" sz="1600" dirty="0" err="1">
                <a:latin typeface="Abadi MT Condensed Light" panose="020B0306030101010103" pitchFamily="34" charset="77"/>
              </a:rPr>
              <a:t>baseline</a:t>
            </a:r>
            <a:r>
              <a:rPr lang="es-ES_tradnl" sz="1600" dirty="0">
                <a:latin typeface="Abadi MT Condensed Light" panose="020B0306030101010103" pitchFamily="34" charset="77"/>
              </a:rPr>
              <a:t>.</a:t>
            </a:r>
          </a:p>
        </p:txBody>
      </p:sp>
      <p:pic>
        <p:nvPicPr>
          <p:cNvPr id="8" name="Google Shape;487;p72">
            <a:extLst>
              <a:ext uri="{FF2B5EF4-FFF2-40B4-BE49-F238E27FC236}">
                <a16:creationId xmlns:a16="http://schemas.microsoft.com/office/drawing/2014/main" id="{93571E91-FF63-B14F-A242-34B4FF28020A}"/>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9" name="Picture 8">
            <a:hlinkClick r:id="rId5" action="ppaction://hlinksldjump"/>
            <a:extLst>
              <a:ext uri="{FF2B5EF4-FFF2-40B4-BE49-F238E27FC236}">
                <a16:creationId xmlns:a16="http://schemas.microsoft.com/office/drawing/2014/main" id="{3AB906B4-B74E-2948-8248-76987D17BEE3}"/>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88C38DF3-FCFF-3F49-BC6C-DBC99A2625C0}"/>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F18AF59-A51D-2F4D-B6E6-2DC35C4625F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2331728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214293" y="975187"/>
            <a:ext cx="5718435" cy="331100"/>
          </a:xfrm>
        </p:spPr>
        <p:txBody>
          <a:bodyPr>
            <a:noAutofit/>
          </a:bodyPr>
          <a:lstStyle/>
          <a:p>
            <a:r>
              <a:rPr lang="es-ES_tradnl" sz="1600" dirty="0">
                <a:latin typeface="Abadi MT Condensed Light" panose="020B0306030101010103" pitchFamily="34" charset="77"/>
              </a:rPr>
              <a:t>Evaluación de Modelos de Aprendizaje Automatizados PCA</a:t>
            </a:r>
          </a:p>
        </p:txBody>
      </p:sp>
      <p:pic>
        <p:nvPicPr>
          <p:cNvPr id="11" name="Google Shape;487;p72">
            <a:extLst>
              <a:ext uri="{FF2B5EF4-FFF2-40B4-BE49-F238E27FC236}">
                <a16:creationId xmlns:a16="http://schemas.microsoft.com/office/drawing/2014/main" id="{1B7445CB-45D6-DD4F-BE10-1549F5EC9818}"/>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72635E3-A321-0747-8827-F79FFC18F85A}"/>
              </a:ext>
            </a:extLst>
          </p:cNvPr>
          <p:cNvPicPr>
            <a:picLocks noChangeAspect="1"/>
          </p:cNvPicPr>
          <p:nvPr/>
        </p:nvPicPr>
        <p:blipFill>
          <a:blip r:embed="rId5"/>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E54A96-7736-2B4C-96F7-5FB7EF10D5C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5" name="Picture 4">
            <a:extLst>
              <a:ext uri="{FF2B5EF4-FFF2-40B4-BE49-F238E27FC236}">
                <a16:creationId xmlns:a16="http://schemas.microsoft.com/office/drawing/2014/main" id="{3A69CE8E-2278-774A-8BA2-397FC90E49C5}"/>
              </a:ext>
            </a:extLst>
          </p:cNvPr>
          <p:cNvPicPr>
            <a:picLocks noChangeAspect="1"/>
          </p:cNvPicPr>
          <p:nvPr/>
        </p:nvPicPr>
        <p:blipFill>
          <a:blip r:embed="rId6"/>
          <a:stretch>
            <a:fillRect/>
          </a:stretch>
        </p:blipFill>
        <p:spPr>
          <a:xfrm>
            <a:off x="1200912" y="1337120"/>
            <a:ext cx="5745196" cy="1870529"/>
          </a:xfrm>
          <a:prstGeom prst="rect">
            <a:avLst/>
          </a:prstGeom>
        </p:spPr>
      </p:pic>
      <p:pic>
        <p:nvPicPr>
          <p:cNvPr id="14" name="Picture 13">
            <a:extLst>
              <a:ext uri="{FF2B5EF4-FFF2-40B4-BE49-F238E27FC236}">
                <a16:creationId xmlns:a16="http://schemas.microsoft.com/office/drawing/2014/main" id="{4E55B1AA-D7BB-5149-8B13-F254754652E3}"/>
              </a:ext>
            </a:extLst>
          </p:cNvPr>
          <p:cNvPicPr>
            <a:picLocks noChangeAspect="1"/>
          </p:cNvPicPr>
          <p:nvPr/>
        </p:nvPicPr>
        <p:blipFill>
          <a:blip r:embed="rId7"/>
          <a:stretch>
            <a:fillRect/>
          </a:stretch>
        </p:blipFill>
        <p:spPr>
          <a:xfrm>
            <a:off x="1196996" y="3819092"/>
            <a:ext cx="5749112" cy="1869053"/>
          </a:xfrm>
          <a:prstGeom prst="rect">
            <a:avLst/>
          </a:prstGeom>
        </p:spPr>
      </p:pic>
      <p:sp>
        <p:nvSpPr>
          <p:cNvPr id="16" name="Title 1">
            <a:extLst>
              <a:ext uri="{FF2B5EF4-FFF2-40B4-BE49-F238E27FC236}">
                <a16:creationId xmlns:a16="http://schemas.microsoft.com/office/drawing/2014/main" id="{BA2D15E3-9C46-D54C-9A30-0FE9AF2A153F}"/>
              </a:ext>
            </a:extLst>
          </p:cNvPr>
          <p:cNvSpPr txBox="1">
            <a:spLocks/>
          </p:cNvSpPr>
          <p:nvPr/>
        </p:nvSpPr>
        <p:spPr>
          <a:xfrm>
            <a:off x="639947" y="3390399"/>
            <a:ext cx="6867126" cy="35633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_tradnl" sz="1600" dirty="0">
                <a:latin typeface="Abadi MT Condensed Light" panose="020B0306030101010103" pitchFamily="34" charset="77"/>
              </a:rPr>
              <a:t>Evaluación de Modelos de Aprendizaje Automatizados FULL DATASET</a:t>
            </a:r>
          </a:p>
        </p:txBody>
      </p:sp>
      <p:sp>
        <p:nvSpPr>
          <p:cNvPr id="17" name="Subtitle 2">
            <a:extLst>
              <a:ext uri="{FF2B5EF4-FFF2-40B4-BE49-F238E27FC236}">
                <a16:creationId xmlns:a16="http://schemas.microsoft.com/office/drawing/2014/main" id="{2A01C6EC-C52F-FC45-AD4C-2420CE00AC8D}"/>
              </a:ext>
            </a:extLst>
          </p:cNvPr>
          <p:cNvSpPr>
            <a:spLocks noGrp="1"/>
          </p:cNvSpPr>
          <p:nvPr>
            <p:ph type="subTitle" idx="1"/>
          </p:nvPr>
        </p:nvSpPr>
        <p:spPr>
          <a:xfrm>
            <a:off x="7286958" y="977607"/>
            <a:ext cx="4209895" cy="2841485"/>
          </a:xfrm>
        </p:spPr>
        <p:txBody>
          <a:bodyPr>
            <a:noAutofit/>
          </a:bodyPr>
          <a:lstStyle/>
          <a:p>
            <a:pPr algn="just"/>
            <a:r>
              <a:rPr lang="es-ES_tradnl" sz="1600" dirty="0">
                <a:latin typeface="Abadi MT Condensed Light" panose="020B0306030101010103" pitchFamily="34" charset="77"/>
              </a:rPr>
              <a:t>A partir de las métricas generadas en el modelo de referencia </a:t>
            </a:r>
            <a:r>
              <a:rPr lang="es-ES_tradnl" sz="1600" dirty="0" err="1">
                <a:latin typeface="Abadi MT Condensed Light" panose="020B0306030101010103" pitchFamily="34" charset="77"/>
              </a:rPr>
              <a:t>Baseline</a:t>
            </a:r>
            <a:r>
              <a:rPr lang="es-ES_tradnl" sz="1600" dirty="0">
                <a:latin typeface="Abadi MT Condensed Light" panose="020B0306030101010103" pitchFamily="34" charset="77"/>
              </a:rPr>
              <a:t> se puede identificar que:</a:t>
            </a:r>
          </a:p>
          <a:p>
            <a:pPr algn="just"/>
            <a:r>
              <a:rPr lang="es-ES_tradnl" sz="1600" dirty="0">
                <a:latin typeface="Abadi MT Condensed Light" panose="020B0306030101010103" pitchFamily="34" charset="77"/>
              </a:rPr>
              <a:t>Los modelos entrenados con el conjunto de datos transformados por PCA presentan un peor desempeño en comparación con los modelos que utilizan el conjunto completo de datos. Este resultado sugiere que la técnica de reducción de dimensionalidad de PCA no es efectiva en este caso y que el conjunto completo de datos contiene información importante para el modelo. Por lo tanto, se optó utilizar el conjunto completo de datos para el entrenamiento de los modelos en lugar de una versión transformada por PCA.</a:t>
            </a:r>
          </a:p>
        </p:txBody>
      </p:sp>
    </p:spTree>
    <p:extLst>
      <p:ext uri="{BB962C8B-B14F-4D97-AF65-F5344CB8AC3E}">
        <p14:creationId xmlns:p14="http://schemas.microsoft.com/office/powerpoint/2010/main" val="208505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476479"/>
            <a:ext cx="9144000" cy="558821"/>
          </a:xfrm>
        </p:spPr>
        <p:txBody>
          <a:bodyPr>
            <a:normAutofit/>
          </a:bodyPr>
          <a:lstStyle/>
          <a:p>
            <a:r>
              <a:rPr lang="es-ES_tradnl" sz="3200" dirty="0">
                <a:latin typeface="Abadi MT Condensed Light" panose="020B0306030101010103" pitchFamily="34" charset="77"/>
              </a:rPr>
              <a:t>Clasificación de Modelos de Entrenamiento</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990723"/>
            <a:ext cx="9144000" cy="1808457"/>
          </a:xfrm>
        </p:spPr>
        <p:txBody>
          <a:bodyPr>
            <a:noAutofit/>
          </a:bodyPr>
          <a:lstStyle/>
          <a:p>
            <a:pPr algn="just"/>
            <a:r>
              <a:rPr lang="es-ES_tradnl" sz="1600" dirty="0">
                <a:latin typeface="Abadi MT Condensed Light" panose="020B0306030101010103" pitchFamily="34" charset="77"/>
              </a:rPr>
              <a:t>Los modelos de entrenamiento se pueden dividir en varias categorías según el tipo de aprendizaje que utilizan, como el aprendizaje supervisado, el no supervisado y el aprendizaje por refuerzo. La utilización de modelos de aprendizaje supervisado basados en clasificación se ha convertido en una herramienta clave en el estudio exploratorio de los </a:t>
            </a:r>
            <a:r>
              <a:rPr lang="es-ES_tradnl" sz="1600" dirty="0" err="1">
                <a:latin typeface="Abadi MT Condensed Light" panose="020B0306030101010103" pitchFamily="34" charset="77"/>
              </a:rPr>
              <a:t>Near</a:t>
            </a:r>
            <a:r>
              <a:rPr lang="es-ES_tradnl" sz="1600" dirty="0">
                <a:latin typeface="Abadi MT Condensed Light" panose="020B0306030101010103" pitchFamily="34" charset="77"/>
              </a:rPr>
              <a:t> </a:t>
            </a:r>
            <a:r>
              <a:rPr lang="es-ES_tradnl" sz="1600" dirty="0" err="1">
                <a:latin typeface="Abadi MT Condensed Light" panose="020B0306030101010103" pitchFamily="34" charset="77"/>
              </a:rPr>
              <a:t>Earth</a:t>
            </a:r>
            <a:r>
              <a:rPr lang="es-ES_tradnl" sz="1600" dirty="0">
                <a:latin typeface="Abadi MT Condensed Light" panose="020B0306030101010103" pitchFamily="34" charset="77"/>
              </a:rPr>
              <a:t> </a:t>
            </a:r>
            <a:r>
              <a:rPr lang="es-ES_tradnl" sz="1600" dirty="0" err="1">
                <a:latin typeface="Abadi MT Condensed Light" panose="020B0306030101010103" pitchFamily="34" charset="77"/>
              </a:rPr>
              <a:t>Objects</a:t>
            </a:r>
            <a:r>
              <a:rPr lang="es-ES_tradnl" sz="1600" dirty="0">
                <a:latin typeface="Abadi MT Condensed Light" panose="020B0306030101010103" pitchFamily="34" charset="77"/>
              </a:rPr>
              <a:t> (</a:t>
            </a:r>
            <a:r>
              <a:rPr lang="es-ES_tradnl" sz="1600" dirty="0" err="1">
                <a:latin typeface="Abadi MT Condensed Light" panose="020B0306030101010103" pitchFamily="34" charset="77"/>
              </a:rPr>
              <a:t>NEOs</a:t>
            </a:r>
            <a:r>
              <a:rPr lang="es-ES_tradnl" sz="1600" dirty="0">
                <a:latin typeface="Abadi MT Condensed Light" panose="020B0306030101010103" pitchFamily="34" charset="77"/>
              </a:rPr>
              <a:t>) que se encuentran próximos a la Tierra. A partir de los resultados obtenidos en el modelo "</a:t>
            </a:r>
            <a:r>
              <a:rPr lang="es-ES_tradnl" sz="1600" dirty="0" err="1">
                <a:latin typeface="Abadi MT Condensed Light" panose="020B0306030101010103" pitchFamily="34" charset="77"/>
              </a:rPr>
              <a:t>baseline</a:t>
            </a:r>
            <a:r>
              <a:rPr lang="es-ES_tradnl" sz="1600" dirty="0">
                <a:latin typeface="Abadi MT Condensed Light" panose="020B0306030101010103" pitchFamily="34" charset="77"/>
              </a:rPr>
              <a:t>”, se han implementado dos modelos de aprendizaje supervisado basados en clasificación para mejorar la precisión y eficiencia de la predicción de </a:t>
            </a:r>
            <a:r>
              <a:rPr lang="es-ES_tradnl" sz="1600" dirty="0" err="1">
                <a:latin typeface="Abadi MT Condensed Light" panose="020B0306030101010103" pitchFamily="34" charset="77"/>
              </a:rPr>
              <a:t>NEOs</a:t>
            </a:r>
            <a:r>
              <a:rPr lang="es-ES_tradnl" sz="1600" dirty="0">
                <a:latin typeface="Abadi MT Condensed Light" panose="020B0306030101010103" pitchFamily="34" charset="77"/>
              </a:rPr>
              <a:t>. El primero de ellos se basa en la utilización de un algoritmo de Regresión Logística, mientras que el segundo utiliza un algoritmo de Árboles de Decisión. Ambos modelos han mostrado resultados prometedores en la clasificación de </a:t>
            </a:r>
            <a:r>
              <a:rPr lang="es-ES_tradnl" sz="1600" dirty="0" err="1">
                <a:latin typeface="Abadi MT Condensed Light" panose="020B0306030101010103" pitchFamily="34" charset="77"/>
              </a:rPr>
              <a:t>NEOs</a:t>
            </a:r>
            <a:r>
              <a:rPr lang="es-ES_tradnl" sz="1600" dirty="0">
                <a:latin typeface="Abadi MT Condensed Light" panose="020B0306030101010103" pitchFamily="34" charset="77"/>
              </a:rPr>
              <a:t>, lo que ha permitido avanzar en la comprensión de estos objetos y su comportamiento. </a:t>
            </a:r>
          </a:p>
        </p:txBody>
      </p:sp>
      <p:pic>
        <p:nvPicPr>
          <p:cNvPr id="8" name="Google Shape;487;p72">
            <a:extLst>
              <a:ext uri="{FF2B5EF4-FFF2-40B4-BE49-F238E27FC236}">
                <a16:creationId xmlns:a16="http://schemas.microsoft.com/office/drawing/2014/main" id="{93571E91-FF63-B14F-A242-34B4FF28020A}"/>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9" name="Picture 8">
            <a:hlinkClick r:id="rId5" action="ppaction://hlinksldjump"/>
            <a:extLst>
              <a:ext uri="{FF2B5EF4-FFF2-40B4-BE49-F238E27FC236}">
                <a16:creationId xmlns:a16="http://schemas.microsoft.com/office/drawing/2014/main" id="{3AB906B4-B74E-2948-8248-76987D17BEE3}"/>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88C38DF3-FCFF-3F49-BC6C-DBC99A2625C0}"/>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F18AF59-A51D-2F4D-B6E6-2DC35C4625F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60305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476479"/>
            <a:ext cx="9144000" cy="558821"/>
          </a:xfrm>
        </p:spPr>
        <p:txBody>
          <a:bodyPr>
            <a:normAutofit/>
          </a:bodyPr>
          <a:lstStyle/>
          <a:p>
            <a:r>
              <a:rPr lang="es-ES_tradnl" sz="3200" dirty="0">
                <a:latin typeface="Abadi MT Condensed Light" panose="020B0306030101010103" pitchFamily="34" charset="77"/>
              </a:rPr>
              <a:t>Modelo Regresión Logística</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990723"/>
            <a:ext cx="9144000" cy="596693"/>
          </a:xfrm>
        </p:spPr>
        <p:txBody>
          <a:bodyPr>
            <a:normAutofit/>
          </a:bodyPr>
          <a:lstStyle/>
          <a:p>
            <a:pPr algn="just"/>
            <a:r>
              <a:rPr lang="es-ES_tradnl" sz="1600" dirty="0">
                <a:latin typeface="Abadi MT Condensed Light" panose="020B0306030101010103" pitchFamily="34" charset="77"/>
              </a:rPr>
              <a:t>La regresión logística es un modelo eficaz para la clasificación de objetos cercanos a la Tierra, debido a su capacidad para modelar relaciones no lineales y su flexibilidad en la elección de variables </a:t>
            </a:r>
            <a:r>
              <a:rPr lang="es-ES_tradnl" sz="1600" dirty="0" err="1">
                <a:latin typeface="Abadi MT Condensed Light" panose="020B0306030101010103" pitchFamily="34" charset="77"/>
              </a:rPr>
              <a:t>predictoras</a:t>
            </a:r>
            <a:r>
              <a:rPr lang="es-ES_tradnl" sz="1600" dirty="0">
                <a:latin typeface="Abadi MT Condensed Light" panose="020B0306030101010103" pitchFamily="34" charset="77"/>
              </a:rPr>
              <a:t>.</a:t>
            </a:r>
          </a:p>
        </p:txBody>
      </p:sp>
      <p:pic>
        <p:nvPicPr>
          <p:cNvPr id="8" name="Google Shape;487;p72">
            <a:extLst>
              <a:ext uri="{FF2B5EF4-FFF2-40B4-BE49-F238E27FC236}">
                <a16:creationId xmlns:a16="http://schemas.microsoft.com/office/drawing/2014/main" id="{93571E91-FF63-B14F-A242-34B4FF28020A}"/>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8C38DF3-FCFF-3F49-BC6C-DBC99A2625C0}"/>
              </a:ext>
            </a:extLst>
          </p:cNvPr>
          <p:cNvPicPr>
            <a:picLocks noChangeAspect="1"/>
          </p:cNvPicPr>
          <p:nvPr/>
        </p:nvPicPr>
        <p:blipFill>
          <a:blip r:embed="rId5"/>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F18AF59-A51D-2F4D-B6E6-2DC35C4625F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64127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2186609" y="3749782"/>
            <a:ext cx="8189763" cy="702948"/>
          </a:xfrm>
        </p:spPr>
        <p:txBody>
          <a:bodyPr>
            <a:noAutofit/>
          </a:bodyPr>
          <a:lstStyle/>
          <a:p>
            <a:pPr algn="just"/>
            <a:r>
              <a:rPr lang="es-ES_tradnl" sz="1200" dirty="0">
                <a:latin typeface="Abadi MT Condensed Light" panose="020B0306030101010103" pitchFamily="34" charset="77"/>
              </a:rPr>
              <a:t>En el gráfico "Curva de aprendizaje de Regresión Logística" se puede observar que en el conjunto de entrenamiento no se puede ver una tendencia clara, pero podemos identificar que el SCORE aumenta cuando mayor es el número de ejemplos entrenados. Al entrenar todas las muestras de entrenamiento, el puntaje f1 en el conjunto de entrenamiento y en el conjunto de prueba es muy similar, por lo que la regresión logística no se </a:t>
            </a:r>
            <a:r>
              <a:rPr lang="es-ES_tradnl" sz="1200" dirty="0" err="1">
                <a:latin typeface="Abadi MT Condensed Light" panose="020B0306030101010103" pitchFamily="34" charset="77"/>
              </a:rPr>
              <a:t>sobreajusta</a:t>
            </a:r>
            <a:r>
              <a:rPr lang="es-ES_tradnl" sz="1200" dirty="0">
                <a:latin typeface="Abadi MT Condensed Light" panose="020B0306030101010103" pitchFamily="34" charset="77"/>
              </a:rPr>
              <a:t> a los datos del entrenamiento.</a:t>
            </a:r>
          </a:p>
        </p:txBody>
      </p:sp>
      <p:pic>
        <p:nvPicPr>
          <p:cNvPr id="11" name="Google Shape;487;p72">
            <a:extLst>
              <a:ext uri="{FF2B5EF4-FFF2-40B4-BE49-F238E27FC236}">
                <a16:creationId xmlns:a16="http://schemas.microsoft.com/office/drawing/2014/main" id="{1B7445CB-45D6-DD4F-BE10-1549F5EC9818}"/>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72635E3-A321-0747-8827-F79FFC18F85A}"/>
              </a:ext>
            </a:extLst>
          </p:cNvPr>
          <p:cNvPicPr>
            <a:picLocks noChangeAspect="1"/>
          </p:cNvPicPr>
          <p:nvPr/>
        </p:nvPicPr>
        <p:blipFill>
          <a:blip r:embed="rId5"/>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E54A96-7736-2B4C-96F7-5FB7EF10D5C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5" name="Picture 4">
            <a:extLst>
              <a:ext uri="{FF2B5EF4-FFF2-40B4-BE49-F238E27FC236}">
                <a16:creationId xmlns:a16="http://schemas.microsoft.com/office/drawing/2014/main" id="{4568F3C3-9BFC-FD40-958F-CE9B5F75092D}"/>
              </a:ext>
            </a:extLst>
          </p:cNvPr>
          <p:cNvPicPr>
            <a:picLocks noChangeAspect="1"/>
          </p:cNvPicPr>
          <p:nvPr/>
        </p:nvPicPr>
        <p:blipFill>
          <a:blip r:embed="rId6"/>
          <a:stretch>
            <a:fillRect/>
          </a:stretch>
        </p:blipFill>
        <p:spPr>
          <a:xfrm>
            <a:off x="1827139" y="952981"/>
            <a:ext cx="8549233" cy="2796801"/>
          </a:xfrm>
          <a:prstGeom prst="rect">
            <a:avLst/>
          </a:prstGeom>
        </p:spPr>
      </p:pic>
      <p:pic>
        <p:nvPicPr>
          <p:cNvPr id="7" name="Picture 6">
            <a:extLst>
              <a:ext uri="{FF2B5EF4-FFF2-40B4-BE49-F238E27FC236}">
                <a16:creationId xmlns:a16="http://schemas.microsoft.com/office/drawing/2014/main" id="{054AFDBB-1FB2-6F43-A623-048A26E040AC}"/>
              </a:ext>
            </a:extLst>
          </p:cNvPr>
          <p:cNvPicPr>
            <a:picLocks noChangeAspect="1"/>
          </p:cNvPicPr>
          <p:nvPr/>
        </p:nvPicPr>
        <p:blipFill>
          <a:blip r:embed="rId7"/>
          <a:stretch>
            <a:fillRect/>
          </a:stretch>
        </p:blipFill>
        <p:spPr>
          <a:xfrm>
            <a:off x="2186609" y="4601303"/>
            <a:ext cx="2183618" cy="642388"/>
          </a:xfrm>
          <a:prstGeom prst="rect">
            <a:avLst/>
          </a:prstGeom>
        </p:spPr>
      </p:pic>
      <p:sp>
        <p:nvSpPr>
          <p:cNvPr id="16" name="Subtitle 2">
            <a:extLst>
              <a:ext uri="{FF2B5EF4-FFF2-40B4-BE49-F238E27FC236}">
                <a16:creationId xmlns:a16="http://schemas.microsoft.com/office/drawing/2014/main" id="{48B99A9D-4FC1-5549-8782-4CC827BA530E}"/>
              </a:ext>
            </a:extLst>
          </p:cNvPr>
          <p:cNvSpPr txBox="1">
            <a:spLocks/>
          </p:cNvSpPr>
          <p:nvPr/>
        </p:nvSpPr>
        <p:spPr>
          <a:xfrm>
            <a:off x="4370227" y="4503846"/>
            <a:ext cx="5903993" cy="8373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1200" dirty="0">
                <a:latin typeface="Abadi MT Condensed Light" panose="020B0306030101010103" pitchFamily="34" charset="77"/>
              </a:rPr>
              <a:t>En la matriz de confusión del Árbol de Decisiones, se puede observar que la probabilidad de predecir la clase correcta es de 1.00 para una clase y de 0.98 para la otra, lo que indica una alta precisión en las predicciones. Además, se observa que este modelo mejora significativamente las métricas obtenidas con el modelo de Regresión Logística (0.2 y 0.2 en cada caso respectivamente), lo que sugiere que es un modelo de predicción más efectivo.</a:t>
            </a:r>
          </a:p>
        </p:txBody>
      </p:sp>
    </p:spTree>
    <p:extLst>
      <p:ext uri="{BB962C8B-B14F-4D97-AF65-F5344CB8AC3E}">
        <p14:creationId xmlns:p14="http://schemas.microsoft.com/office/powerpoint/2010/main" val="271903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476479"/>
            <a:ext cx="9144000" cy="558821"/>
          </a:xfrm>
        </p:spPr>
        <p:txBody>
          <a:bodyPr>
            <a:normAutofit/>
          </a:bodyPr>
          <a:lstStyle/>
          <a:p>
            <a:r>
              <a:rPr lang="es-ES_tradnl" sz="3200" dirty="0">
                <a:latin typeface="Abadi MT Condensed Light" panose="020B0306030101010103" pitchFamily="34" charset="77"/>
              </a:rPr>
              <a:t>Modelo Árbol de Decisión</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990723"/>
            <a:ext cx="9144000" cy="777739"/>
          </a:xfrm>
        </p:spPr>
        <p:txBody>
          <a:bodyPr>
            <a:noAutofit/>
          </a:bodyPr>
          <a:lstStyle/>
          <a:p>
            <a:pPr algn="just"/>
            <a:r>
              <a:rPr lang="es-ES_tradnl" sz="1600" dirty="0">
                <a:latin typeface="Abadi MT Condensed Light" panose="020B0306030101010103" pitchFamily="34" charset="77"/>
              </a:rPr>
              <a:t>Las ventajas del modelo de árbol de decisión en el estudio exploratorio de los </a:t>
            </a:r>
            <a:r>
              <a:rPr lang="es-ES_tradnl" sz="1600" dirty="0" err="1">
                <a:latin typeface="Abadi MT Condensed Light" panose="020B0306030101010103" pitchFamily="34" charset="77"/>
              </a:rPr>
              <a:t>NEOs</a:t>
            </a:r>
            <a:r>
              <a:rPr lang="es-ES_tradnl" sz="1600" dirty="0">
                <a:latin typeface="Abadi MT Condensed Light" panose="020B0306030101010103" pitchFamily="34" charset="77"/>
              </a:rPr>
              <a:t> incluyen la interpretación sencilla, capacidad de manejar datos faltantes, flexibilidad para trabajar con diferentes tipos de variables, eficiencia computacional y capacidad de manejar grandes conjuntos de datos.</a:t>
            </a:r>
          </a:p>
        </p:txBody>
      </p:sp>
      <p:pic>
        <p:nvPicPr>
          <p:cNvPr id="8" name="Google Shape;487;p72">
            <a:extLst>
              <a:ext uri="{FF2B5EF4-FFF2-40B4-BE49-F238E27FC236}">
                <a16:creationId xmlns:a16="http://schemas.microsoft.com/office/drawing/2014/main" id="{93571E91-FF63-B14F-A242-34B4FF28020A}"/>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8C38DF3-FCFF-3F49-BC6C-DBC99A2625C0}"/>
              </a:ext>
            </a:extLst>
          </p:cNvPr>
          <p:cNvPicPr>
            <a:picLocks noChangeAspect="1"/>
          </p:cNvPicPr>
          <p:nvPr/>
        </p:nvPicPr>
        <p:blipFill>
          <a:blip r:embed="rId5"/>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F18AF59-A51D-2F4D-B6E6-2DC35C4625F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272805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22930-586F-DA4F-B50D-24B3D57A45CA}"/>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2203647" y="3631311"/>
            <a:ext cx="8070573" cy="872535"/>
          </a:xfrm>
        </p:spPr>
        <p:txBody>
          <a:bodyPr>
            <a:noAutofit/>
          </a:bodyPr>
          <a:lstStyle/>
          <a:p>
            <a:pPr algn="just"/>
            <a:r>
              <a:rPr lang="es-ES_tradnl" sz="1200" dirty="0">
                <a:latin typeface="Abadi MT Condensed Light" panose="020B0306030101010103" pitchFamily="34" charset="77"/>
              </a:rPr>
              <a:t>En el gráfico "Curva de aprendizaje del Árbol de Decisiones" se puede observar que en el conjunto de entrenamiento se puede ver una tendencia claramente alcista, el SCORE aumenta cuando mayor es el número de ejemplos entrenados y el conjunto de prueba se mantiene en una tendencia estable. Al entrenar todas las muestras de entrenamiento, el puntaje f1 en el conjunto de entrenamiento y en el conjunto de prueba difiere un poco, con una diferencia de 0.7. Esta diferencia puede deberse a que el modelo está </a:t>
            </a:r>
            <a:r>
              <a:rPr lang="es-ES_tradnl" sz="1200" dirty="0" err="1">
                <a:latin typeface="Abadi MT Condensed Light" panose="020B0306030101010103" pitchFamily="34" charset="77"/>
              </a:rPr>
              <a:t>sobreajustando</a:t>
            </a:r>
            <a:r>
              <a:rPr lang="es-ES_tradnl" sz="1200" dirty="0">
                <a:latin typeface="Abadi MT Condensed Light" panose="020B0306030101010103" pitchFamily="34" charset="77"/>
              </a:rPr>
              <a:t> (overfitting) los datos de entrenamiento, lo que significa que se está ajustando demasiado a estos datos y no generaliza bien a nuevos datos.</a:t>
            </a:r>
          </a:p>
        </p:txBody>
      </p:sp>
      <p:pic>
        <p:nvPicPr>
          <p:cNvPr id="11" name="Google Shape;487;p72">
            <a:extLst>
              <a:ext uri="{FF2B5EF4-FFF2-40B4-BE49-F238E27FC236}">
                <a16:creationId xmlns:a16="http://schemas.microsoft.com/office/drawing/2014/main" id="{1B7445CB-45D6-DD4F-BE10-1549F5EC9818}"/>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extLst>
              <a:ext uri="{FF2B5EF4-FFF2-40B4-BE49-F238E27FC236}">
                <a16:creationId xmlns:a16="http://schemas.microsoft.com/office/drawing/2014/main" id="{872635E3-A321-0747-8827-F79FFC18F85A}"/>
              </a:ext>
            </a:extLst>
          </p:cNvPr>
          <p:cNvPicPr>
            <a:picLocks noChangeAspect="1"/>
          </p:cNvPicPr>
          <p:nvPr/>
        </p:nvPicPr>
        <p:blipFill>
          <a:blip r:embed="rId5"/>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E54A96-7736-2B4C-96F7-5FB7EF10D5C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5" name="Picture 4">
            <a:extLst>
              <a:ext uri="{FF2B5EF4-FFF2-40B4-BE49-F238E27FC236}">
                <a16:creationId xmlns:a16="http://schemas.microsoft.com/office/drawing/2014/main" id="{4568F3C3-9BFC-FD40-958F-CE9B5F75092D}"/>
              </a:ext>
            </a:extLst>
          </p:cNvPr>
          <p:cNvPicPr>
            <a:picLocks noChangeAspect="1"/>
          </p:cNvPicPr>
          <p:nvPr/>
        </p:nvPicPr>
        <p:blipFill>
          <a:blip r:embed="rId6"/>
          <a:stretch>
            <a:fillRect/>
          </a:stretch>
        </p:blipFill>
        <p:spPr>
          <a:xfrm>
            <a:off x="1821382" y="920579"/>
            <a:ext cx="8549233" cy="2710732"/>
          </a:xfrm>
          <a:prstGeom prst="rect">
            <a:avLst/>
          </a:prstGeom>
        </p:spPr>
      </p:pic>
      <p:pic>
        <p:nvPicPr>
          <p:cNvPr id="7" name="Picture 6">
            <a:extLst>
              <a:ext uri="{FF2B5EF4-FFF2-40B4-BE49-F238E27FC236}">
                <a16:creationId xmlns:a16="http://schemas.microsoft.com/office/drawing/2014/main" id="{054AFDBB-1FB2-6F43-A623-048A26E040AC}"/>
              </a:ext>
            </a:extLst>
          </p:cNvPr>
          <p:cNvPicPr>
            <a:picLocks noChangeAspect="1"/>
          </p:cNvPicPr>
          <p:nvPr/>
        </p:nvPicPr>
        <p:blipFill>
          <a:blip r:embed="rId7"/>
          <a:stretch>
            <a:fillRect/>
          </a:stretch>
        </p:blipFill>
        <p:spPr>
          <a:xfrm>
            <a:off x="2203647" y="4618106"/>
            <a:ext cx="2166580" cy="620140"/>
          </a:xfrm>
          <a:prstGeom prst="rect">
            <a:avLst/>
          </a:prstGeom>
        </p:spPr>
      </p:pic>
      <p:sp>
        <p:nvSpPr>
          <p:cNvPr id="16" name="Subtitle 2">
            <a:extLst>
              <a:ext uri="{FF2B5EF4-FFF2-40B4-BE49-F238E27FC236}">
                <a16:creationId xmlns:a16="http://schemas.microsoft.com/office/drawing/2014/main" id="{D3EE85CF-39F1-8C4E-9B92-1A2DE5C49C7F}"/>
              </a:ext>
            </a:extLst>
          </p:cNvPr>
          <p:cNvSpPr txBox="1">
            <a:spLocks/>
          </p:cNvSpPr>
          <p:nvPr/>
        </p:nvSpPr>
        <p:spPr>
          <a:xfrm>
            <a:off x="4370227" y="4503846"/>
            <a:ext cx="5903993" cy="8373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1200" dirty="0">
                <a:latin typeface="Abadi MT Condensed Light" panose="020B0306030101010103" pitchFamily="34" charset="77"/>
              </a:rPr>
              <a:t>En la matriz de confusión del Árbol de Decisiones, se puede observar que la probabilidad de predecir la clase correcta es de 1.00 para una clase y de 0.98 para la otra, lo que indica una alta precisión en las predicciones. Además, se observa que este modelo mejora significativamente las métricas obtenidas con el modelo de Regresión Logística (0.2 y 0.2 en cada caso respectivamente), lo que sugiere que es un modelo de predicción más efectivo.</a:t>
            </a:r>
          </a:p>
        </p:txBody>
      </p:sp>
    </p:spTree>
    <p:extLst>
      <p:ext uri="{BB962C8B-B14F-4D97-AF65-F5344CB8AC3E}">
        <p14:creationId xmlns:p14="http://schemas.microsoft.com/office/powerpoint/2010/main" val="2397768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9" name="Title 1">
            <a:extLst>
              <a:ext uri="{FF2B5EF4-FFF2-40B4-BE49-F238E27FC236}">
                <a16:creationId xmlns:a16="http://schemas.microsoft.com/office/drawing/2014/main" id="{BF939149-1FDB-7B45-B532-22670A814CEC}"/>
              </a:ext>
            </a:extLst>
          </p:cNvPr>
          <p:cNvSpPr>
            <a:spLocks noGrp="1"/>
          </p:cNvSpPr>
          <p:nvPr>
            <p:ph type="ctrTitle"/>
          </p:nvPr>
        </p:nvSpPr>
        <p:spPr>
          <a:xfrm>
            <a:off x="1523999" y="2757722"/>
            <a:ext cx="9144000" cy="1513264"/>
          </a:xfrm>
        </p:spPr>
        <p:txBody>
          <a:bodyPr>
            <a:noAutofit/>
          </a:bodyPr>
          <a:lstStyle/>
          <a:p>
            <a:pPr algn="just"/>
            <a:br>
              <a:rPr lang="es-ES_tradnl" sz="1600" dirty="0">
                <a:latin typeface="Abadi MT Condensed Light" panose="020B0306030101010103" pitchFamily="34" charset="77"/>
              </a:rPr>
            </a:br>
            <a:br>
              <a:rPr lang="es-ES_tradnl" sz="1600" dirty="0">
                <a:latin typeface="Abadi MT Condensed Light" panose="020B0306030101010103" pitchFamily="34" charset="77"/>
              </a:rPr>
            </a:br>
            <a:r>
              <a:rPr lang="es-ES_tradnl" sz="1600" dirty="0">
                <a:latin typeface="Abadi MT Condensed Light" panose="020B0306030101010103" pitchFamily="34" charset="77"/>
              </a:rPr>
              <a:t>La suma de los hallazgos obtenidos a partir del análisis detallado de las relaciones entre las </a:t>
            </a:r>
            <a:r>
              <a:rPr lang="es-ES" sz="1600" dirty="0">
                <a:latin typeface="Abadi MT Condensed Light" panose="020B0306030101010103" pitchFamily="34" charset="77"/>
              </a:rPr>
              <a:t>diferentes variables contempladas en este trabajo</a:t>
            </a:r>
            <a:r>
              <a:rPr lang="en-US" sz="1600" dirty="0">
                <a:latin typeface="Abadi MT Condensed Light" panose="020B0306030101010103" pitchFamily="34" charset="77"/>
              </a:rPr>
              <a:t> </a:t>
            </a:r>
            <a:r>
              <a:rPr lang="es-ES_tradnl" sz="1600" dirty="0">
                <a:latin typeface="Abadi MT Condensed Light" panose="020B0306030101010103" pitchFamily="34" charset="77"/>
              </a:rPr>
              <a:t>revela que la probabilidad de que un asteroide sea potencialmente peligroso para la Tierra es baja; confirmándose así nuestra hipótesis inicial.  Este estudio permite que en caso de que se determine que un NEO representa un riesgo potencial, la NASA pueda, en conjunto con otras agencias y organizaciones, desarrollar un plan de acción para abordar el problema. Esto puede incluir la implementación de medidas preventivas, como el desvío del objeto, o la preparación de planes de respuesta en caso de un impacto. </a:t>
            </a:r>
            <a:endParaRPr lang="es-ES_tradnl" sz="2400" dirty="0">
              <a:latin typeface="Abadi MT Condensed Light" panose="020B0306030101010103" pitchFamily="34" charset="77"/>
            </a:endParaRPr>
          </a:p>
        </p:txBody>
      </p:sp>
      <p:sp>
        <p:nvSpPr>
          <p:cNvPr id="13" name="Title 1">
            <a:extLst>
              <a:ext uri="{FF2B5EF4-FFF2-40B4-BE49-F238E27FC236}">
                <a16:creationId xmlns:a16="http://schemas.microsoft.com/office/drawing/2014/main" id="{ACD24CC5-982A-5744-8991-82EA97C26236}"/>
              </a:ext>
            </a:extLst>
          </p:cNvPr>
          <p:cNvSpPr txBox="1">
            <a:spLocks/>
          </p:cNvSpPr>
          <p:nvPr/>
        </p:nvSpPr>
        <p:spPr>
          <a:xfrm>
            <a:off x="1523999" y="2121297"/>
            <a:ext cx="9144000" cy="5478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_tradnl" sz="3200" dirty="0">
                <a:latin typeface="Abadi MT Condensed Light" panose="020B0306030101010103" pitchFamily="34" charset="77"/>
              </a:rPr>
              <a:t>Conclusiones</a:t>
            </a:r>
          </a:p>
        </p:txBody>
      </p:sp>
      <p:pic>
        <p:nvPicPr>
          <p:cNvPr id="8" name="Google Shape;487;p72">
            <a:extLst>
              <a:ext uri="{FF2B5EF4-FFF2-40B4-BE49-F238E27FC236}">
                <a16:creationId xmlns:a16="http://schemas.microsoft.com/office/drawing/2014/main" id="{A0A3B8AE-70C6-9B42-8EC6-9A9D4D5D23F0}"/>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hlinkClick r:id="rId5" action="ppaction://hlinksldjump"/>
            <a:extLst>
              <a:ext uri="{FF2B5EF4-FFF2-40B4-BE49-F238E27FC236}">
                <a16:creationId xmlns:a16="http://schemas.microsoft.com/office/drawing/2014/main" id="{18D7E890-FA08-7B4C-AC76-A68439E6862D}"/>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1" name="Picture 10">
            <a:extLst>
              <a:ext uri="{FF2B5EF4-FFF2-40B4-BE49-F238E27FC236}">
                <a16:creationId xmlns:a16="http://schemas.microsoft.com/office/drawing/2014/main" id="{C089DF89-8AC2-C749-9A00-6C6F99E425F5}"/>
              </a:ext>
            </a:extLst>
          </p:cNvPr>
          <p:cNvPicPr>
            <a:picLocks noChangeAspect="1"/>
          </p:cNvPicPr>
          <p:nvPr/>
        </p:nvPicPr>
        <p:blipFill>
          <a:blip r:embed="rId7"/>
          <a:stretch>
            <a:fillRect/>
          </a:stretch>
        </p:blipFill>
        <p:spPr>
          <a:xfrm>
            <a:off x="458980" y="299163"/>
            <a:ext cx="412078" cy="412078"/>
          </a:xfrm>
          <a:prstGeom prst="rect">
            <a:avLst/>
          </a:prstGeom>
        </p:spPr>
      </p:pic>
      <p:sp>
        <p:nvSpPr>
          <p:cNvPr id="12" name="TextBox 11">
            <a:extLst>
              <a:ext uri="{FF2B5EF4-FFF2-40B4-BE49-F238E27FC236}">
                <a16:creationId xmlns:a16="http://schemas.microsoft.com/office/drawing/2014/main" id="{9C3A5CD0-060F-6648-BE73-40EBC4F13CAA}"/>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82929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9" y="1117531"/>
            <a:ext cx="9144000" cy="556586"/>
          </a:xfrm>
        </p:spPr>
        <p:txBody>
          <a:bodyPr>
            <a:normAutofit/>
          </a:bodyPr>
          <a:lstStyle/>
          <a:p>
            <a:r>
              <a:rPr lang="es-ES_tradnl" sz="3200" dirty="0">
                <a:latin typeface="Abadi MT Condensed Light" panose="020B0306030101010103" pitchFamily="34" charset="77"/>
              </a:rPr>
              <a:t>Índice</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1855691"/>
            <a:ext cx="9144000" cy="3488206"/>
          </a:xfrm>
        </p:spPr>
        <p:txBody>
          <a:bodyPr>
            <a:normAutofit fontScale="77500" lnSpcReduction="20000"/>
          </a:bodyPr>
          <a:lstStyle/>
          <a:p>
            <a:pPr algn="just"/>
            <a:r>
              <a:rPr lang="es-ES_tradnl" sz="1600" dirty="0">
                <a:latin typeface="Abadi MT Condensed Light" panose="020B0306030101010103" pitchFamily="34" charset="77"/>
                <a:hlinkClick r:id="rId4" action="ppaction://hlinksldjump">
                  <a:extLst>
                    <a:ext uri="{A12FA001-AC4F-418D-AE19-62706E023703}">
                      <ahyp:hlinkClr xmlns:ahyp="http://schemas.microsoft.com/office/drawing/2018/hyperlinkcolor" val="tx"/>
                    </a:ext>
                  </a:extLst>
                </a:hlinkClick>
              </a:rPr>
              <a:t>Descripción del Caso.</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5" action="ppaction://hlinksldjump">
                  <a:extLst>
                    <a:ext uri="{A12FA001-AC4F-418D-AE19-62706E023703}">
                      <ahyp:hlinkClr xmlns:ahyp="http://schemas.microsoft.com/office/drawing/2018/hyperlinkcolor" val="tx"/>
                    </a:ext>
                  </a:extLst>
                </a:hlinkClick>
              </a:rPr>
              <a:t>Audiencia.</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6" action="ppaction://hlinksldjump">
                  <a:extLst>
                    <a:ext uri="{A12FA001-AC4F-418D-AE19-62706E023703}">
                      <ahyp:hlinkClr xmlns:ahyp="http://schemas.microsoft.com/office/drawing/2018/hyperlinkcolor" val="tx"/>
                    </a:ext>
                  </a:extLst>
                </a:hlinkClick>
              </a:rPr>
              <a:t>Hipótesis.</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7" action="ppaction://hlinksldjump">
                  <a:extLst>
                    <a:ext uri="{A12FA001-AC4F-418D-AE19-62706E023703}">
                      <ahyp:hlinkClr xmlns:ahyp="http://schemas.microsoft.com/office/drawing/2018/hyperlinkcolor" val="tx"/>
                    </a:ext>
                  </a:extLst>
                </a:hlinkClick>
              </a:rPr>
              <a:t>Objetivo General.</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8" action="ppaction://hlinksldjump">
                  <a:extLst>
                    <a:ext uri="{A12FA001-AC4F-418D-AE19-62706E023703}">
                      <ahyp:hlinkClr xmlns:ahyp="http://schemas.microsoft.com/office/drawing/2018/hyperlinkcolor" val="tx"/>
                    </a:ext>
                  </a:extLst>
                </a:hlinkClick>
              </a:rPr>
              <a:t>Objetivo Especifico.</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9" action="ppaction://hlinksldjump">
                  <a:extLst>
                    <a:ext uri="{A12FA001-AC4F-418D-AE19-62706E023703}">
                      <ahyp:hlinkClr xmlns:ahyp="http://schemas.microsoft.com/office/drawing/2018/hyperlinkcolor" val="tx"/>
                    </a:ext>
                  </a:extLst>
                </a:hlinkClick>
              </a:rPr>
              <a:t>Descripción de Datos.</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10" action="ppaction://hlinksldjump">
                  <a:extLst>
                    <a:ext uri="{A12FA001-AC4F-418D-AE19-62706E023703}">
                      <ahyp:hlinkClr xmlns:ahyp="http://schemas.microsoft.com/office/drawing/2018/hyperlinkcolor" val="tx"/>
                    </a:ext>
                  </a:extLst>
                </a:hlinkClick>
              </a:rPr>
              <a:t>Descripción de Variables.</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11" action="ppaction://hlinksldjump">
                  <a:extLst>
                    <a:ext uri="{A12FA001-AC4F-418D-AE19-62706E023703}">
                      <ahyp:hlinkClr xmlns:ahyp="http://schemas.microsoft.com/office/drawing/2018/hyperlinkcolor" val="tx"/>
                    </a:ext>
                  </a:extLst>
                </a:hlinkClick>
              </a:rPr>
              <a:t>Análisis de Datos.</a:t>
            </a:r>
            <a:endParaRPr lang="es-ES_tradnl" sz="1600" dirty="0">
              <a:latin typeface="Abadi MT Condensed Light" panose="020B0306030101010103" pitchFamily="34" charset="77"/>
            </a:endParaRPr>
          </a:p>
          <a:p>
            <a:pPr algn="just"/>
            <a:r>
              <a:rPr lang="es-ES_tradnl" sz="1600" u="sng" dirty="0">
                <a:latin typeface="Abadi MT Condensed Light" panose="020B0306030101010103" pitchFamily="34" charset="77"/>
                <a:hlinkClick r:id="rId12" action="ppaction://hlinksldjump">
                  <a:extLst>
                    <a:ext uri="{A12FA001-AC4F-418D-AE19-62706E023703}">
                      <ahyp:hlinkClr xmlns:ahyp="http://schemas.microsoft.com/office/drawing/2018/hyperlinkcolor" val="tx"/>
                    </a:ext>
                  </a:extLst>
                </a:hlinkClick>
              </a:rPr>
              <a:t>Análisis del Componente Principal.</a:t>
            </a:r>
            <a:endParaRPr lang="es-ES_tradnl" sz="1600" u="sng" dirty="0">
              <a:latin typeface="Abadi MT Condensed Light" panose="020B0306030101010103" pitchFamily="34" charset="77"/>
            </a:endParaRPr>
          </a:p>
          <a:p>
            <a:pPr algn="just"/>
            <a:r>
              <a:rPr lang="es-ES_tradnl" sz="1600" u="sng" dirty="0">
                <a:latin typeface="Abadi MT Condensed Light" panose="020B0306030101010103" pitchFamily="34" charset="77"/>
                <a:hlinkClick r:id="rId13" action="ppaction://hlinksldjump">
                  <a:extLst>
                    <a:ext uri="{A12FA001-AC4F-418D-AE19-62706E023703}">
                      <ahyp:hlinkClr xmlns:ahyp="http://schemas.microsoft.com/office/drawing/2018/hyperlinkcolor" val="tx"/>
                    </a:ext>
                  </a:extLst>
                </a:hlinkClick>
              </a:rPr>
              <a:t>Evaluación de Modelos de Entrenamiento.</a:t>
            </a:r>
            <a:endParaRPr lang="es-ES_tradnl" sz="1600" u="sng" dirty="0">
              <a:latin typeface="Abadi MT Condensed Light" panose="020B0306030101010103" pitchFamily="34" charset="77"/>
            </a:endParaRPr>
          </a:p>
          <a:p>
            <a:pPr algn="just"/>
            <a:r>
              <a:rPr lang="es-ES_tradnl" sz="1600" u="sng" dirty="0">
                <a:latin typeface="Abadi MT Condensed Light" panose="020B0306030101010103" pitchFamily="34" charset="77"/>
                <a:hlinkClick r:id="rId14" action="ppaction://hlinksldjump">
                  <a:extLst>
                    <a:ext uri="{A12FA001-AC4F-418D-AE19-62706E023703}">
                      <ahyp:hlinkClr xmlns:ahyp="http://schemas.microsoft.com/office/drawing/2018/hyperlinkcolor" val="tx"/>
                    </a:ext>
                  </a:extLst>
                </a:hlinkClick>
              </a:rPr>
              <a:t>Clasificación de Modelos de Entrenamiento.</a:t>
            </a:r>
            <a:endParaRPr lang="es-ES_tradnl" sz="1600" u="sng" dirty="0">
              <a:latin typeface="Abadi MT Condensed Light" panose="020B0306030101010103" pitchFamily="34" charset="77"/>
            </a:endParaRPr>
          </a:p>
          <a:p>
            <a:pPr algn="just"/>
            <a:r>
              <a:rPr lang="es-ES_tradnl" sz="1600" dirty="0">
                <a:latin typeface="Abadi MT Condensed Light" panose="020B0306030101010103" pitchFamily="34" charset="77"/>
                <a:hlinkClick r:id="rId15" action="ppaction://hlinksldjump">
                  <a:extLst>
                    <a:ext uri="{A12FA001-AC4F-418D-AE19-62706E023703}">
                      <ahyp:hlinkClr xmlns:ahyp="http://schemas.microsoft.com/office/drawing/2018/hyperlinkcolor" val="tx"/>
                    </a:ext>
                  </a:extLst>
                </a:hlinkClick>
              </a:rPr>
              <a:t>Conclusión.</a:t>
            </a:r>
            <a:endParaRPr lang="es-ES_tradnl" sz="1600" dirty="0">
              <a:latin typeface="Abadi MT Condensed Light" panose="020B0306030101010103" pitchFamily="34" charset="77"/>
            </a:endParaRPr>
          </a:p>
          <a:p>
            <a:pPr algn="just"/>
            <a:r>
              <a:rPr lang="es-ES_tradnl" sz="1600" dirty="0">
                <a:latin typeface="Abadi MT Condensed Light" panose="020B0306030101010103" pitchFamily="34" charset="77"/>
                <a:hlinkClick r:id="rId16" action="ppaction://hlinksldjump">
                  <a:extLst>
                    <a:ext uri="{A12FA001-AC4F-418D-AE19-62706E023703}">
                      <ahyp:hlinkClr xmlns:ahyp="http://schemas.microsoft.com/office/drawing/2018/hyperlinkcolor" val="tx"/>
                    </a:ext>
                  </a:extLst>
                </a:hlinkClick>
              </a:rPr>
              <a:t>Recomendaciones.</a:t>
            </a:r>
            <a:endParaRPr lang="es-ES_tradnl" sz="1600" dirty="0">
              <a:latin typeface="Abadi MT Condensed Light" panose="020B0306030101010103" pitchFamily="34" charset="77"/>
            </a:endParaRPr>
          </a:p>
          <a:p>
            <a:pPr marL="342900" indent="-342900" algn="just">
              <a:buFont typeface="Courier New" panose="02070309020205020404" pitchFamily="49" charset="0"/>
              <a:buChar char="o"/>
            </a:pPr>
            <a:endParaRPr lang="es-ES_tradnl" sz="1600" dirty="0">
              <a:latin typeface="Abadi MT Condensed Light" panose="020B0306030101010103" pitchFamily="34" charset="77"/>
            </a:endParaRPr>
          </a:p>
        </p:txBody>
      </p:sp>
      <p:pic>
        <p:nvPicPr>
          <p:cNvPr id="8" name="Google Shape;487;p72">
            <a:extLst>
              <a:ext uri="{FF2B5EF4-FFF2-40B4-BE49-F238E27FC236}">
                <a16:creationId xmlns:a16="http://schemas.microsoft.com/office/drawing/2014/main" id="{BC250322-C717-6E4A-830A-71CA940F05F8}"/>
              </a:ext>
            </a:extLst>
          </p:cNvPr>
          <p:cNvPicPr preferRelativeResize="0"/>
          <p:nvPr/>
        </p:nvPicPr>
        <p:blipFill>
          <a:blip r:embed="rId17">
            <a:alphaModFix/>
          </a:blip>
          <a:stretch>
            <a:fillRect/>
          </a:stretch>
        </p:blipFill>
        <p:spPr>
          <a:xfrm>
            <a:off x="9809794" y="360843"/>
            <a:ext cx="2042581" cy="466872"/>
          </a:xfrm>
          <a:prstGeom prst="rect">
            <a:avLst/>
          </a:prstGeom>
          <a:noFill/>
          <a:ln>
            <a:noFill/>
          </a:ln>
        </p:spPr>
      </p:pic>
      <p:pic>
        <p:nvPicPr>
          <p:cNvPr id="9" name="Picture 8">
            <a:extLst>
              <a:ext uri="{FF2B5EF4-FFF2-40B4-BE49-F238E27FC236}">
                <a16:creationId xmlns:a16="http://schemas.microsoft.com/office/drawing/2014/main" id="{7F9A6F98-5B86-0440-BCC0-B02B38852915}"/>
              </a:ext>
            </a:extLst>
          </p:cNvPr>
          <p:cNvPicPr>
            <a:picLocks noChangeAspect="1"/>
          </p:cNvPicPr>
          <p:nvPr/>
        </p:nvPicPr>
        <p:blipFill>
          <a:blip r:embed="rId18"/>
          <a:stretch>
            <a:fillRect/>
          </a:stretch>
        </p:blipFill>
        <p:spPr>
          <a:xfrm>
            <a:off x="458980" y="299163"/>
            <a:ext cx="412078" cy="412078"/>
          </a:xfrm>
          <a:prstGeom prst="rect">
            <a:avLst/>
          </a:prstGeom>
        </p:spPr>
      </p:pic>
      <p:sp>
        <p:nvSpPr>
          <p:cNvPr id="10" name="TextBox 9">
            <a:extLst>
              <a:ext uri="{FF2B5EF4-FFF2-40B4-BE49-F238E27FC236}">
                <a16:creationId xmlns:a16="http://schemas.microsoft.com/office/drawing/2014/main" id="{47BAA69B-69EF-8E46-9EA7-DDC9DB756942}"/>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4137473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13" name="Title 1">
            <a:extLst>
              <a:ext uri="{FF2B5EF4-FFF2-40B4-BE49-F238E27FC236}">
                <a16:creationId xmlns:a16="http://schemas.microsoft.com/office/drawing/2014/main" id="{ACD24CC5-982A-5744-8991-82EA97C26236}"/>
              </a:ext>
            </a:extLst>
          </p:cNvPr>
          <p:cNvSpPr txBox="1">
            <a:spLocks/>
          </p:cNvSpPr>
          <p:nvPr/>
        </p:nvSpPr>
        <p:spPr>
          <a:xfrm>
            <a:off x="1523999" y="2121297"/>
            <a:ext cx="9144000" cy="5478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_tradnl" sz="3200" dirty="0">
                <a:latin typeface="Abadi MT Condensed Light" panose="020B0306030101010103" pitchFamily="34" charset="77"/>
              </a:rPr>
              <a:t>Recomendaciones</a:t>
            </a:r>
          </a:p>
        </p:txBody>
      </p:sp>
      <p:pic>
        <p:nvPicPr>
          <p:cNvPr id="8" name="Google Shape;487;p72">
            <a:extLst>
              <a:ext uri="{FF2B5EF4-FFF2-40B4-BE49-F238E27FC236}">
                <a16:creationId xmlns:a16="http://schemas.microsoft.com/office/drawing/2014/main" id="{A0A3B8AE-70C6-9B42-8EC6-9A9D4D5D23F0}"/>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sp>
        <p:nvSpPr>
          <p:cNvPr id="10" name="Title 1">
            <a:extLst>
              <a:ext uri="{FF2B5EF4-FFF2-40B4-BE49-F238E27FC236}">
                <a16:creationId xmlns:a16="http://schemas.microsoft.com/office/drawing/2014/main" id="{2BEE2C1B-6040-1C48-8C8F-26B9A3C1F305}"/>
              </a:ext>
            </a:extLst>
          </p:cNvPr>
          <p:cNvSpPr txBox="1">
            <a:spLocks/>
          </p:cNvSpPr>
          <p:nvPr/>
        </p:nvSpPr>
        <p:spPr>
          <a:xfrm>
            <a:off x="1523999" y="2669131"/>
            <a:ext cx="9144000" cy="16643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s-ES_tradnl" sz="1600" dirty="0">
                <a:latin typeface="Abadi MT Condensed Light" panose="020B0306030101010103" pitchFamily="34" charset="77"/>
              </a:rPr>
              <a:t>A través de los datos recopilados de los modelos de aprendizaje automático:</a:t>
            </a:r>
          </a:p>
          <a:p>
            <a:pPr marL="808038" indent="-334963" algn="just">
              <a:buFont typeface="+mj-lt"/>
              <a:buAutoNum type="arabicPeriod"/>
            </a:pPr>
            <a:r>
              <a:rPr lang="es-ES_tradnl" sz="1600" dirty="0">
                <a:latin typeface="Abadi MT Condensed Light" panose="020B0306030101010103" pitchFamily="34" charset="77"/>
              </a:rPr>
              <a:t>Realizar estudios y análisis de los NEOs que presentan un mayor riesgo para nuestro planeta y establecer un plan de acción en conjunto con otras agencias y organizaciones para abordar el problema: evaluar la implementación de medidas preventivas y/o de respuesta para desviar los NEOs con el fin de minimizar los posibles daños y riesgos para la población.</a:t>
            </a:r>
          </a:p>
          <a:p>
            <a:pPr marL="808038" indent="-334963" algn="just">
              <a:buFont typeface="+mj-lt"/>
              <a:buAutoNum type="arabicPeriod"/>
            </a:pPr>
            <a:r>
              <a:rPr lang="es-ES_tradnl" sz="1600" dirty="0">
                <a:latin typeface="Abadi MT Condensed Light" panose="020B0306030101010103" pitchFamily="34" charset="77"/>
              </a:rPr>
              <a:t>Realizar campañas de concientización y educación para informar a la población sobre la importancia de monitorear y prevenir los impactos de NEOs en la Tierra.</a:t>
            </a:r>
          </a:p>
        </p:txBody>
      </p:sp>
      <p:pic>
        <p:nvPicPr>
          <p:cNvPr id="9" name="Picture 8">
            <a:hlinkClick r:id="rId5" action="ppaction://hlinksldjump"/>
            <a:extLst>
              <a:ext uri="{FF2B5EF4-FFF2-40B4-BE49-F238E27FC236}">
                <a16:creationId xmlns:a16="http://schemas.microsoft.com/office/drawing/2014/main" id="{5459AE06-1B24-8342-BA7D-5CF2D8BEAC7A}"/>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1" name="Picture 10">
            <a:extLst>
              <a:ext uri="{FF2B5EF4-FFF2-40B4-BE49-F238E27FC236}">
                <a16:creationId xmlns:a16="http://schemas.microsoft.com/office/drawing/2014/main" id="{6A1EBB5E-4C1C-9940-8890-CD2E875C1EFE}"/>
              </a:ext>
            </a:extLst>
          </p:cNvPr>
          <p:cNvPicPr>
            <a:picLocks noChangeAspect="1"/>
          </p:cNvPicPr>
          <p:nvPr/>
        </p:nvPicPr>
        <p:blipFill>
          <a:blip r:embed="rId7"/>
          <a:stretch>
            <a:fillRect/>
          </a:stretch>
        </p:blipFill>
        <p:spPr>
          <a:xfrm>
            <a:off x="458980" y="299163"/>
            <a:ext cx="412078" cy="412078"/>
          </a:xfrm>
          <a:prstGeom prst="rect">
            <a:avLst/>
          </a:prstGeom>
        </p:spPr>
      </p:pic>
      <p:sp>
        <p:nvSpPr>
          <p:cNvPr id="12" name="TextBox 11">
            <a:extLst>
              <a:ext uri="{FF2B5EF4-FFF2-40B4-BE49-F238E27FC236}">
                <a16:creationId xmlns:a16="http://schemas.microsoft.com/office/drawing/2014/main" id="{D511A612-AE92-134E-A708-5076DF029D1B}"/>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3040015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2"/>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379621" y="2956888"/>
            <a:ext cx="9144000" cy="954653"/>
          </a:xfrm>
        </p:spPr>
        <p:txBody>
          <a:bodyPr/>
          <a:lstStyle/>
          <a:p>
            <a:r>
              <a:rPr lang="es-ES_tradnl" dirty="0">
                <a:latin typeface="Abadi MT Condensed Light" panose="020B0306030101010103" pitchFamily="34" charset="77"/>
              </a:rPr>
              <a:t>Muchas Gracias!.</a:t>
            </a:r>
          </a:p>
        </p:txBody>
      </p:sp>
      <p:pic>
        <p:nvPicPr>
          <p:cNvPr id="13" name="Google Shape;487;p72">
            <a:extLst>
              <a:ext uri="{FF2B5EF4-FFF2-40B4-BE49-F238E27FC236}">
                <a16:creationId xmlns:a16="http://schemas.microsoft.com/office/drawing/2014/main" id="{28E435D4-DB9D-C349-9560-F36FF99447ED}"/>
              </a:ext>
            </a:extLst>
          </p:cNvPr>
          <p:cNvPicPr preferRelativeResize="0"/>
          <p:nvPr/>
        </p:nvPicPr>
        <p:blipFill>
          <a:blip r:embed="rId3">
            <a:alphaModFix/>
          </a:blip>
          <a:stretch>
            <a:fillRect/>
          </a:stretch>
        </p:blipFill>
        <p:spPr>
          <a:xfrm>
            <a:off x="9809794" y="360843"/>
            <a:ext cx="2042581" cy="466872"/>
          </a:xfrm>
          <a:prstGeom prst="rect">
            <a:avLst/>
          </a:prstGeom>
          <a:noFill/>
          <a:ln>
            <a:noFill/>
          </a:ln>
        </p:spPr>
      </p:pic>
      <p:pic>
        <p:nvPicPr>
          <p:cNvPr id="8" name="Picture 7">
            <a:extLst>
              <a:ext uri="{FF2B5EF4-FFF2-40B4-BE49-F238E27FC236}">
                <a16:creationId xmlns:a16="http://schemas.microsoft.com/office/drawing/2014/main" id="{675389E5-EFA9-7542-BB53-D0B3CD7E18DA}"/>
              </a:ext>
            </a:extLst>
          </p:cNvPr>
          <p:cNvPicPr>
            <a:picLocks noChangeAspect="1"/>
          </p:cNvPicPr>
          <p:nvPr/>
        </p:nvPicPr>
        <p:blipFill>
          <a:blip r:embed="rId4"/>
          <a:stretch>
            <a:fillRect/>
          </a:stretch>
        </p:blipFill>
        <p:spPr>
          <a:xfrm>
            <a:off x="458980" y="299163"/>
            <a:ext cx="412078" cy="412078"/>
          </a:xfrm>
          <a:prstGeom prst="rect">
            <a:avLst/>
          </a:prstGeom>
        </p:spPr>
      </p:pic>
      <p:sp>
        <p:nvSpPr>
          <p:cNvPr id="10" name="TextBox 9">
            <a:extLst>
              <a:ext uri="{FF2B5EF4-FFF2-40B4-BE49-F238E27FC236}">
                <a16:creationId xmlns:a16="http://schemas.microsoft.com/office/drawing/2014/main" id="{FB40577B-1E2E-8C4C-A1F7-4C3FA4621C53}"/>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pic>
        <p:nvPicPr>
          <p:cNvPr id="11" name="Picture 10">
            <a:extLst>
              <a:ext uri="{FF2B5EF4-FFF2-40B4-BE49-F238E27FC236}">
                <a16:creationId xmlns:a16="http://schemas.microsoft.com/office/drawing/2014/main" id="{E77481CD-6801-4C4C-81B7-F9D52E6D23ED}"/>
              </a:ext>
            </a:extLst>
          </p:cNvPr>
          <p:cNvPicPr>
            <a:picLocks noChangeAspect="1"/>
          </p:cNvPicPr>
          <p:nvPr/>
        </p:nvPicPr>
        <p:blipFill>
          <a:blip r:embed="rId5">
            <a:extLst>
              <a:ext uri="{BEBA8EAE-BF5A-486C-A8C5-ECC9F3942E4B}">
                <a14:imgProps xmlns:a14="http://schemas.microsoft.com/office/drawing/2010/main">
                  <a14:imgLayer>
                    <a14:imgEffect>
                      <a14:artisticPencilGrayscale/>
                    </a14:imgEffect>
                  </a14:imgLayer>
                </a14:imgProps>
              </a:ext>
            </a:extLst>
          </a:blip>
          <a:stretch>
            <a:fillRect/>
          </a:stretch>
        </p:blipFill>
        <p:spPr>
          <a:xfrm>
            <a:off x="0" y="3782860"/>
            <a:ext cx="12192000" cy="3075140"/>
          </a:xfrm>
          <a:prstGeom prst="rect">
            <a:avLst/>
          </a:prstGeom>
        </p:spPr>
      </p:pic>
    </p:spTree>
    <p:extLst>
      <p:ext uri="{BB962C8B-B14F-4D97-AF65-F5344CB8AC3E}">
        <p14:creationId xmlns:p14="http://schemas.microsoft.com/office/powerpoint/2010/main" val="3825932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3">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4"/>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9" y="1374059"/>
            <a:ext cx="9144000" cy="589403"/>
          </a:xfrm>
        </p:spPr>
        <p:txBody>
          <a:bodyPr>
            <a:normAutofit/>
          </a:bodyPr>
          <a:lstStyle/>
          <a:p>
            <a:r>
              <a:rPr lang="es-ES_tradnl" sz="3200" dirty="0">
                <a:latin typeface="Abadi MT Condensed Light" panose="020B0306030101010103" pitchFamily="34" charset="77"/>
              </a:rPr>
              <a:t>Descripción del Caso</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1989806"/>
            <a:ext cx="9144000" cy="2683794"/>
          </a:xfrm>
        </p:spPr>
        <p:txBody>
          <a:bodyPr>
            <a:noAutofit/>
          </a:bodyPr>
          <a:lstStyle/>
          <a:p>
            <a:pPr algn="just"/>
            <a:r>
              <a:rPr lang="es-ES_tradnl" sz="1600" dirty="0">
                <a:latin typeface="Abadi MT Condensed Light" panose="020B0306030101010103" pitchFamily="34" charset="77"/>
              </a:rPr>
              <a:t>La NASA monitorea constantemente el espacio en busca de asteroides que puedan representar un riesgo para la Tierra. La probabilidad de que un asteroide sea potencialmente peligroso se basa en diversos factores, como su tamaño, velocidad y trayectoria.</a:t>
            </a:r>
          </a:p>
          <a:p>
            <a:pPr algn="just"/>
            <a:r>
              <a:rPr lang="es-ES_tradnl" sz="1600" dirty="0">
                <a:latin typeface="Abadi MT Condensed Light" panose="020B0306030101010103" pitchFamily="34" charset="77"/>
              </a:rPr>
              <a:t>Para evaluar estos factores, la NASA utiliza un sistema de escala llamado Torino Impact Hazard Scale, que va desde 0 (sin peligro) hasta 10 (catastrófico). Según esta escala, solo un pequeño porcentaje de los asteroides detectados son considerados potencialmente peligrosos para la Tierra, con una puntuación de 4 o más.</a:t>
            </a:r>
          </a:p>
          <a:p>
            <a:pPr algn="just"/>
            <a:r>
              <a:rPr lang="es-ES_tradnl" sz="1600" dirty="0">
                <a:latin typeface="Abadi MT Condensed Light" panose="020B0306030101010103" pitchFamily="34" charset="77"/>
              </a:rPr>
              <a:t>Sin embargo, aunque la probabilidad de un impacto de asteroide es baja, la NASA trabaja continuamente para monitorear y estudiar estos objetos celestes para garantizar la seguridad de la Tierra y su población.</a:t>
            </a:r>
          </a:p>
          <a:p>
            <a:pPr algn="just"/>
            <a:r>
              <a:rPr lang="es-ES_tradnl" sz="1600" dirty="0">
                <a:latin typeface="Abadi MT Condensed Light" panose="020B0306030101010103" pitchFamily="34" charset="77"/>
              </a:rPr>
              <a:t>Es por ello que hemos decidido analizar los casos en los cuales la probabilidad de un impacto de asteroide sea potencialmente peligroso para la tierra.</a:t>
            </a:r>
          </a:p>
        </p:txBody>
      </p:sp>
      <p:pic>
        <p:nvPicPr>
          <p:cNvPr id="8" name="Google Shape;487;p72">
            <a:extLst>
              <a:ext uri="{FF2B5EF4-FFF2-40B4-BE49-F238E27FC236}">
                <a16:creationId xmlns:a16="http://schemas.microsoft.com/office/drawing/2014/main" id="{30E16ECC-801C-2741-8229-B6CD96CA4ABB}"/>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6" name="Picture 5">
            <a:hlinkClick r:id="rId6" action="ppaction://hlinksldjump"/>
            <a:extLst>
              <a:ext uri="{FF2B5EF4-FFF2-40B4-BE49-F238E27FC236}">
                <a16:creationId xmlns:a16="http://schemas.microsoft.com/office/drawing/2014/main" id="{E2DC92CD-3496-3C43-9A27-0594444942A7}"/>
              </a:ext>
            </a:extLst>
          </p:cNvPr>
          <p:cNvPicPr>
            <a:picLocks noChangeAspect="1"/>
          </p:cNvPicPr>
          <p:nvPr/>
        </p:nvPicPr>
        <p:blipFill>
          <a:blip r:embed="rId7"/>
          <a:stretch>
            <a:fillRect/>
          </a:stretch>
        </p:blipFill>
        <p:spPr>
          <a:xfrm>
            <a:off x="519628" y="5976048"/>
            <a:ext cx="584777" cy="579948"/>
          </a:xfrm>
          <a:prstGeom prst="rect">
            <a:avLst/>
          </a:prstGeom>
        </p:spPr>
      </p:pic>
      <p:pic>
        <p:nvPicPr>
          <p:cNvPr id="9" name="Picture 8">
            <a:extLst>
              <a:ext uri="{FF2B5EF4-FFF2-40B4-BE49-F238E27FC236}">
                <a16:creationId xmlns:a16="http://schemas.microsoft.com/office/drawing/2014/main" id="{E9F76FE8-0B5C-FF48-AD5B-CFB9D5DC1EE5}"/>
              </a:ext>
            </a:extLst>
          </p:cNvPr>
          <p:cNvPicPr>
            <a:picLocks noChangeAspect="1"/>
          </p:cNvPicPr>
          <p:nvPr/>
        </p:nvPicPr>
        <p:blipFill>
          <a:blip r:embed="rId8"/>
          <a:stretch>
            <a:fillRect/>
          </a:stretch>
        </p:blipFill>
        <p:spPr>
          <a:xfrm>
            <a:off x="458980" y="299163"/>
            <a:ext cx="412078" cy="412078"/>
          </a:xfrm>
          <a:prstGeom prst="rect">
            <a:avLst/>
          </a:prstGeom>
        </p:spPr>
      </p:pic>
      <p:sp>
        <p:nvSpPr>
          <p:cNvPr id="10" name="TextBox 9">
            <a:extLst>
              <a:ext uri="{FF2B5EF4-FFF2-40B4-BE49-F238E27FC236}">
                <a16:creationId xmlns:a16="http://schemas.microsoft.com/office/drawing/2014/main" id="{862F282E-9A9A-944E-B750-BCC9F9FFF7C4}"/>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33826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9" y="2393209"/>
            <a:ext cx="9144000" cy="557892"/>
          </a:xfrm>
        </p:spPr>
        <p:txBody>
          <a:bodyPr>
            <a:normAutofit/>
          </a:bodyPr>
          <a:lstStyle/>
          <a:p>
            <a:r>
              <a:rPr lang="es-ES_tradnl" sz="3200" dirty="0">
                <a:latin typeface="Abadi MT Condensed Light" panose="020B0306030101010103" pitchFamily="34" charset="77"/>
              </a:rPr>
              <a:t>Audiencia</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4000" y="2977445"/>
            <a:ext cx="9144000" cy="609972"/>
          </a:xfrm>
        </p:spPr>
        <p:txBody>
          <a:bodyPr>
            <a:noAutofit/>
          </a:bodyPr>
          <a:lstStyle/>
          <a:p>
            <a:pPr algn="just"/>
            <a:r>
              <a:rPr lang="es-ES_tradnl" sz="1600" dirty="0">
                <a:latin typeface="Abadi MT Condensed Light" panose="020B0306030101010103" pitchFamily="34" charset="77"/>
              </a:rPr>
              <a:t>La realización de este modelo pretende entre otras cosas ayudar a la comunidad científica, agencias gubernamentales, servicios de emergencia, empresas de exploración espacial y publico en general, proveyéndoles datos predictivos de los NEOs.</a:t>
            </a:r>
          </a:p>
        </p:txBody>
      </p:sp>
      <p:pic>
        <p:nvPicPr>
          <p:cNvPr id="8" name="Google Shape;487;p72">
            <a:extLst>
              <a:ext uri="{FF2B5EF4-FFF2-40B4-BE49-F238E27FC236}">
                <a16:creationId xmlns:a16="http://schemas.microsoft.com/office/drawing/2014/main" id="{9B0B6408-6730-EB47-A61E-54FC2E022EEF}"/>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9" name="Picture 8">
            <a:hlinkClick r:id="rId5" action="ppaction://hlinksldjump"/>
            <a:extLst>
              <a:ext uri="{FF2B5EF4-FFF2-40B4-BE49-F238E27FC236}">
                <a16:creationId xmlns:a16="http://schemas.microsoft.com/office/drawing/2014/main" id="{0EAD34A3-160E-0A4C-AE05-AEA743F87474}"/>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68F42FF0-E943-0043-9A80-F4DF9EFA77FF}"/>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BD4D88D1-E62E-4A4C-83C8-24C276F0AFAE}"/>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17676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521057"/>
            <a:ext cx="9144000" cy="514243"/>
          </a:xfrm>
        </p:spPr>
        <p:txBody>
          <a:bodyPr>
            <a:noAutofit/>
          </a:bodyPr>
          <a:lstStyle/>
          <a:p>
            <a:r>
              <a:rPr lang="es-ES_tradnl" sz="3200" dirty="0">
                <a:latin typeface="Abadi MT Condensed Light" panose="020B0306030101010103" pitchFamily="34" charset="77"/>
              </a:rPr>
              <a:t>Hipótesis</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3035301"/>
            <a:ext cx="9144000" cy="441678"/>
          </a:xfrm>
        </p:spPr>
        <p:txBody>
          <a:bodyPr>
            <a:normAutofit fontScale="92500" lnSpcReduction="20000"/>
          </a:bodyPr>
          <a:lstStyle/>
          <a:p>
            <a:r>
              <a:rPr lang="es-ES_tradnl" sz="1700" dirty="0">
                <a:latin typeface="Abadi MT Condensed Light" panose="020B0306030101010103" pitchFamily="34" charset="77"/>
              </a:rPr>
              <a:t>La realización de este trabajo, comenzó con la impronta de que la probabilidad de que un asteroide sea potencialmente peligroso para la tierra es baja.</a:t>
            </a:r>
          </a:p>
          <a:p>
            <a:endParaRPr lang="es-ES_tradnl" dirty="0">
              <a:latin typeface="Abadi MT Condensed Light" panose="020B0306030101010103" pitchFamily="34" charset="77"/>
            </a:endParaRPr>
          </a:p>
        </p:txBody>
      </p:sp>
      <p:pic>
        <p:nvPicPr>
          <p:cNvPr id="8" name="Google Shape;487;p72">
            <a:extLst>
              <a:ext uri="{FF2B5EF4-FFF2-40B4-BE49-F238E27FC236}">
                <a16:creationId xmlns:a16="http://schemas.microsoft.com/office/drawing/2014/main" id="{FE2928C6-58CC-7147-9A20-DB0AB086883D}"/>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9" name="Picture 8">
            <a:hlinkClick r:id="rId5" action="ppaction://hlinksldjump"/>
            <a:extLst>
              <a:ext uri="{FF2B5EF4-FFF2-40B4-BE49-F238E27FC236}">
                <a16:creationId xmlns:a16="http://schemas.microsoft.com/office/drawing/2014/main" id="{0B40E549-C90E-194B-9011-A8EC82E9C362}"/>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07A39B17-22A3-B74C-A030-F813F3F84D21}"/>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95027541-FFC4-8445-863D-3A1C4B36480A}"/>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1721208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4000" y="2476479"/>
            <a:ext cx="9144000" cy="558821"/>
          </a:xfrm>
        </p:spPr>
        <p:txBody>
          <a:bodyPr>
            <a:normAutofit/>
          </a:bodyPr>
          <a:lstStyle/>
          <a:p>
            <a:r>
              <a:rPr lang="es-ES_tradnl" sz="3200" dirty="0">
                <a:latin typeface="Abadi MT Condensed Light" panose="020B0306030101010103" pitchFamily="34" charset="77"/>
              </a:rPr>
              <a:t>Objetivo General</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990723"/>
            <a:ext cx="9144000" cy="596693"/>
          </a:xfrm>
        </p:spPr>
        <p:txBody>
          <a:bodyPr>
            <a:normAutofit/>
          </a:bodyPr>
          <a:lstStyle/>
          <a:p>
            <a:pPr algn="just"/>
            <a:r>
              <a:rPr lang="es-ES_tradnl" sz="1600" dirty="0">
                <a:latin typeface="Abadi MT Condensed Light" panose="020B0306030101010103" pitchFamily="34" charset="77"/>
              </a:rPr>
              <a:t>El objetivo es predecir cuál es la probabilidad de que un asteroide sea potencialmente peligroso para la tierra, contemplando la variable PHA (Potentially Hazardous Asteroid (PHA) flag).</a:t>
            </a:r>
          </a:p>
        </p:txBody>
      </p:sp>
      <p:pic>
        <p:nvPicPr>
          <p:cNvPr id="8" name="Google Shape;487;p72">
            <a:extLst>
              <a:ext uri="{FF2B5EF4-FFF2-40B4-BE49-F238E27FC236}">
                <a16:creationId xmlns:a16="http://schemas.microsoft.com/office/drawing/2014/main" id="{93571E91-FF63-B14F-A242-34B4FF28020A}"/>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9" name="Picture 8">
            <a:hlinkClick r:id="rId5" action="ppaction://hlinksldjump"/>
            <a:extLst>
              <a:ext uri="{FF2B5EF4-FFF2-40B4-BE49-F238E27FC236}">
                <a16:creationId xmlns:a16="http://schemas.microsoft.com/office/drawing/2014/main" id="{3AB906B4-B74E-2948-8248-76987D17BEE3}"/>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0" name="Picture 9">
            <a:extLst>
              <a:ext uri="{FF2B5EF4-FFF2-40B4-BE49-F238E27FC236}">
                <a16:creationId xmlns:a16="http://schemas.microsoft.com/office/drawing/2014/main" id="{88C38DF3-FCFF-3F49-BC6C-DBC99A2625C0}"/>
              </a:ext>
            </a:extLst>
          </p:cNvPr>
          <p:cNvPicPr>
            <a:picLocks noChangeAspect="1"/>
          </p:cNvPicPr>
          <p:nvPr/>
        </p:nvPicPr>
        <p:blipFill>
          <a:blip r:embed="rId7"/>
          <a:stretch>
            <a:fillRect/>
          </a:stretch>
        </p:blipFill>
        <p:spPr>
          <a:xfrm>
            <a:off x="458980" y="299163"/>
            <a:ext cx="412078" cy="412078"/>
          </a:xfrm>
          <a:prstGeom prst="rect">
            <a:avLst/>
          </a:prstGeom>
        </p:spPr>
      </p:pic>
      <p:sp>
        <p:nvSpPr>
          <p:cNvPr id="11" name="TextBox 10">
            <a:extLst>
              <a:ext uri="{FF2B5EF4-FFF2-40B4-BE49-F238E27FC236}">
                <a16:creationId xmlns:a16="http://schemas.microsoft.com/office/drawing/2014/main" id="{7F18AF59-A51D-2F4D-B6E6-2DC35C4625F1}"/>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319197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9" y="1828800"/>
            <a:ext cx="9144000" cy="556586"/>
          </a:xfrm>
        </p:spPr>
        <p:txBody>
          <a:bodyPr>
            <a:normAutofit/>
          </a:bodyPr>
          <a:lstStyle/>
          <a:p>
            <a:r>
              <a:rPr lang="es-ES_tradnl" sz="3200" dirty="0">
                <a:latin typeface="Abadi MT Condensed Light" panose="020B0306030101010103" pitchFamily="34" charset="77"/>
              </a:rPr>
              <a:t>Objetivos Específicos</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385386"/>
            <a:ext cx="9144000" cy="1746347"/>
          </a:xfrm>
        </p:spPr>
        <p:txBody>
          <a:bodyPr>
            <a:normAutofit/>
          </a:bodyPr>
          <a:lstStyle/>
          <a:p>
            <a:pPr marL="342900" indent="-342900" algn="just">
              <a:buFont typeface="Courier New" panose="02070309020205020404" pitchFamily="49" charset="0"/>
              <a:buChar char="o"/>
            </a:pPr>
            <a:r>
              <a:rPr lang="es-ES_tradnl" sz="1600" dirty="0">
                <a:latin typeface="Abadi MT Condensed Light" panose="020B0306030101010103" pitchFamily="34" charset="77"/>
              </a:rPr>
              <a:t>Analizar los datos provenientes de la API de la Nasa para NEOs.</a:t>
            </a:r>
          </a:p>
          <a:p>
            <a:pPr marL="342900" indent="-342900" algn="just">
              <a:buFont typeface="Courier New" panose="02070309020205020404" pitchFamily="49" charset="0"/>
              <a:buChar char="o"/>
            </a:pPr>
            <a:r>
              <a:rPr lang="es-ES_tradnl" sz="1600" dirty="0">
                <a:latin typeface="Abadi MT Condensed Light" panose="020B0306030101010103" pitchFamily="34" charset="77"/>
              </a:rPr>
              <a:t>Realizar un análisis EDA a los datos.</a:t>
            </a:r>
          </a:p>
          <a:p>
            <a:pPr marL="342900" indent="-342900" algn="just">
              <a:buFont typeface="Courier New" panose="02070309020205020404" pitchFamily="49" charset="0"/>
              <a:buChar char="o"/>
            </a:pPr>
            <a:r>
              <a:rPr lang="es-ES_tradnl" sz="1600" dirty="0">
                <a:latin typeface="Abadi MT Condensed Light" panose="020B0306030101010103" pitchFamily="34" charset="77"/>
              </a:rPr>
              <a:t>Realizar un Análisis Univariado, Bivariado y Multivariado de los datos.</a:t>
            </a:r>
          </a:p>
          <a:p>
            <a:pPr marL="342900" indent="-342900" algn="just">
              <a:buFont typeface="Courier New" panose="02070309020205020404" pitchFamily="49" charset="0"/>
              <a:buChar char="o"/>
            </a:pPr>
            <a:r>
              <a:rPr lang="es-ES_tradnl" sz="1600" dirty="0">
                <a:latin typeface="Abadi MT Condensed Light" panose="020B0306030101010103" pitchFamily="34" charset="77"/>
              </a:rPr>
              <a:t>Realizar una Clasificación para la Evaluación de la variable target a partir de los datos de entrada.</a:t>
            </a:r>
          </a:p>
          <a:p>
            <a:pPr marL="342900" indent="-342900" algn="just">
              <a:buFont typeface="Courier New" panose="02070309020205020404" pitchFamily="49" charset="0"/>
              <a:buChar char="o"/>
            </a:pPr>
            <a:r>
              <a:rPr lang="es-ES_tradnl" sz="1600" dirty="0">
                <a:latin typeface="Abadi MT Condensed Light" panose="020B0306030101010103" pitchFamily="34" charset="77"/>
              </a:rPr>
              <a:t>Brindar una conclusión a partir de dicho análisis. </a:t>
            </a:r>
          </a:p>
        </p:txBody>
      </p:sp>
      <p:pic>
        <p:nvPicPr>
          <p:cNvPr id="8" name="Google Shape;487;p72">
            <a:extLst>
              <a:ext uri="{FF2B5EF4-FFF2-40B4-BE49-F238E27FC236}">
                <a16:creationId xmlns:a16="http://schemas.microsoft.com/office/drawing/2014/main" id="{BC250322-C717-6E4A-830A-71CA940F05F8}"/>
              </a:ext>
            </a:extLst>
          </p:cNvPr>
          <p:cNvPicPr preferRelativeResize="0"/>
          <p:nvPr/>
        </p:nvPicPr>
        <p:blipFill>
          <a:blip r:embed="rId4">
            <a:alphaModFix/>
          </a:blip>
          <a:stretch>
            <a:fillRect/>
          </a:stretch>
        </p:blipFill>
        <p:spPr>
          <a:xfrm>
            <a:off x="9809794" y="360843"/>
            <a:ext cx="2042581" cy="466872"/>
          </a:xfrm>
          <a:prstGeom prst="rect">
            <a:avLst/>
          </a:prstGeom>
          <a:noFill/>
          <a:ln>
            <a:noFill/>
          </a:ln>
        </p:spPr>
      </p:pic>
      <p:pic>
        <p:nvPicPr>
          <p:cNvPr id="10" name="Picture 9">
            <a:hlinkClick r:id="rId5" action="ppaction://hlinksldjump"/>
            <a:extLst>
              <a:ext uri="{FF2B5EF4-FFF2-40B4-BE49-F238E27FC236}">
                <a16:creationId xmlns:a16="http://schemas.microsoft.com/office/drawing/2014/main" id="{C31E09C1-0CF7-B846-BDA1-BE29CDA8C234}"/>
              </a:ext>
            </a:extLst>
          </p:cNvPr>
          <p:cNvPicPr>
            <a:picLocks noChangeAspect="1"/>
          </p:cNvPicPr>
          <p:nvPr/>
        </p:nvPicPr>
        <p:blipFill>
          <a:blip r:embed="rId6"/>
          <a:stretch>
            <a:fillRect/>
          </a:stretch>
        </p:blipFill>
        <p:spPr>
          <a:xfrm>
            <a:off x="519628" y="5976048"/>
            <a:ext cx="584777" cy="579948"/>
          </a:xfrm>
          <a:prstGeom prst="rect">
            <a:avLst/>
          </a:prstGeom>
        </p:spPr>
      </p:pic>
      <p:pic>
        <p:nvPicPr>
          <p:cNvPr id="11" name="Picture 10">
            <a:extLst>
              <a:ext uri="{FF2B5EF4-FFF2-40B4-BE49-F238E27FC236}">
                <a16:creationId xmlns:a16="http://schemas.microsoft.com/office/drawing/2014/main" id="{9050DC20-DA1C-DE40-80F6-1C825F1AA622}"/>
              </a:ext>
            </a:extLst>
          </p:cNvPr>
          <p:cNvPicPr>
            <a:picLocks noChangeAspect="1"/>
          </p:cNvPicPr>
          <p:nvPr/>
        </p:nvPicPr>
        <p:blipFill>
          <a:blip r:embed="rId7"/>
          <a:stretch>
            <a:fillRect/>
          </a:stretch>
        </p:blipFill>
        <p:spPr>
          <a:xfrm>
            <a:off x="458980" y="299163"/>
            <a:ext cx="412078" cy="412078"/>
          </a:xfrm>
          <a:prstGeom prst="rect">
            <a:avLst/>
          </a:prstGeom>
        </p:spPr>
      </p:pic>
      <p:sp>
        <p:nvSpPr>
          <p:cNvPr id="12" name="TextBox 11">
            <a:extLst>
              <a:ext uri="{FF2B5EF4-FFF2-40B4-BE49-F238E27FC236}">
                <a16:creationId xmlns:a16="http://schemas.microsoft.com/office/drawing/2014/main" id="{EBB6EC87-EA9C-744B-A53F-D56D4ED9C967}"/>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353796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D8666-8B59-154D-8425-8B4674DEE00C}"/>
              </a:ext>
            </a:extLst>
          </p:cNvPr>
          <p:cNvPicPr>
            <a:picLocks noChangeAspect="1"/>
          </p:cNvPicPr>
          <p:nvPr/>
        </p:nvPicPr>
        <p:blipFill>
          <a:blip r:embed="rId2">
            <a:alphaModFix amt="50000"/>
            <a:extLst>
              <a:ext uri="{BEBA8EAE-BF5A-486C-A8C5-ECC9F3942E4B}">
                <a14:imgProps xmlns:a14="http://schemas.microsoft.com/office/drawing/2010/main">
                  <a14:imgLayer>
                    <a14:imgEffect>
                      <a14:artisticPencilGrayscale/>
                    </a14:imgEffect>
                  </a14:imgLayer>
                </a14:imgProps>
              </a:ext>
            </a:extLst>
          </a:blip>
          <a:stretch>
            <a:fillRect/>
          </a:stretch>
        </p:blipFill>
        <p:spPr>
          <a:xfrm>
            <a:off x="3873499" y="1379537"/>
            <a:ext cx="4445001" cy="4445001"/>
          </a:xfrm>
          <a:prstGeom prst="rect">
            <a:avLst/>
          </a:prstGeom>
        </p:spPr>
      </p:pic>
      <p:pic>
        <p:nvPicPr>
          <p:cNvPr id="19" name="Picture 18">
            <a:extLst>
              <a:ext uri="{FF2B5EF4-FFF2-40B4-BE49-F238E27FC236}">
                <a16:creationId xmlns:a16="http://schemas.microsoft.com/office/drawing/2014/main" id="{78F9C8BF-BB0D-F64F-A0A1-3FDBB774C861}"/>
              </a:ext>
            </a:extLst>
          </p:cNvPr>
          <p:cNvPicPr>
            <a:picLocks noChangeAspect="1"/>
          </p:cNvPicPr>
          <p:nvPr/>
        </p:nvPicPr>
        <p:blipFill>
          <a:blip r:embed="rId3"/>
          <a:stretch>
            <a:fillRect/>
          </a:stretch>
        </p:blipFill>
        <p:spPr>
          <a:xfrm>
            <a:off x="8765005" y="5976047"/>
            <a:ext cx="3087370" cy="579948"/>
          </a:xfrm>
          <a:prstGeom prst="rect">
            <a:avLst/>
          </a:prstGeom>
        </p:spPr>
      </p:pic>
      <p:sp>
        <p:nvSpPr>
          <p:cNvPr id="2" name="Title 1">
            <a:extLst>
              <a:ext uri="{FF2B5EF4-FFF2-40B4-BE49-F238E27FC236}">
                <a16:creationId xmlns:a16="http://schemas.microsoft.com/office/drawing/2014/main" id="{BBA2BBD7-4D3E-0644-AB2C-9C2B4F0FAC59}"/>
              </a:ext>
            </a:extLst>
          </p:cNvPr>
          <p:cNvSpPr>
            <a:spLocks noGrp="1"/>
          </p:cNvSpPr>
          <p:nvPr>
            <p:ph type="ctrTitle"/>
          </p:nvPr>
        </p:nvSpPr>
        <p:spPr>
          <a:xfrm>
            <a:off x="1523999" y="1478071"/>
            <a:ext cx="9144000" cy="592159"/>
          </a:xfrm>
        </p:spPr>
        <p:txBody>
          <a:bodyPr>
            <a:normAutofit/>
          </a:bodyPr>
          <a:lstStyle/>
          <a:p>
            <a:r>
              <a:rPr lang="es-ES_tradnl" sz="3200" dirty="0">
                <a:latin typeface="Abadi MT Condensed Light" panose="020B0306030101010103" pitchFamily="34" charset="77"/>
              </a:rPr>
              <a:t>Descripción de los datos</a:t>
            </a:r>
          </a:p>
        </p:txBody>
      </p:sp>
      <p:sp>
        <p:nvSpPr>
          <p:cNvPr id="3" name="Subtitle 2">
            <a:extLst>
              <a:ext uri="{FF2B5EF4-FFF2-40B4-BE49-F238E27FC236}">
                <a16:creationId xmlns:a16="http://schemas.microsoft.com/office/drawing/2014/main" id="{96E8B3E7-DF84-D444-831E-A240B681E63B}"/>
              </a:ext>
            </a:extLst>
          </p:cNvPr>
          <p:cNvSpPr>
            <a:spLocks noGrp="1"/>
          </p:cNvSpPr>
          <p:nvPr>
            <p:ph type="subTitle" idx="1"/>
          </p:nvPr>
        </p:nvSpPr>
        <p:spPr>
          <a:xfrm>
            <a:off x="1523999" y="2150006"/>
            <a:ext cx="9144000" cy="1181677"/>
          </a:xfrm>
        </p:spPr>
        <p:txBody>
          <a:bodyPr>
            <a:normAutofit/>
          </a:bodyPr>
          <a:lstStyle/>
          <a:p>
            <a:pPr algn="just"/>
            <a:r>
              <a:rPr lang="es-ES_tradnl" sz="1600" dirty="0">
                <a:latin typeface="Abadi MT Condensed Light" panose="020B0306030101010103" pitchFamily="34" charset="77"/>
              </a:rPr>
              <a:t>Para la realización de este trabajo se opto por la obtención de los datos de manera directa, por medio de una consulta de los datos a la API de la Nasa. </a:t>
            </a:r>
          </a:p>
          <a:p>
            <a:pPr algn="just"/>
            <a:r>
              <a:rPr lang="es-ES_tradnl" sz="1600" dirty="0">
                <a:latin typeface="Abadi MT Condensed Light" panose="020B0306030101010103" pitchFamily="34" charset="77"/>
              </a:rPr>
              <a:t>Se procedió a realizar la exploración de cada una de las columnas seleccionadas, en busca de variables relevantes, cuyos datos nos permitan responder a la pregunta por el cual decidimos realizar el trabajo.</a:t>
            </a:r>
          </a:p>
          <a:p>
            <a:pPr algn="just"/>
            <a:endParaRPr lang="es-ES_tradnl" dirty="0">
              <a:latin typeface="Abadi MT Condensed Light" panose="020B0306030101010103" pitchFamily="34" charset="77"/>
            </a:endParaRPr>
          </a:p>
        </p:txBody>
      </p:sp>
      <p:graphicFrame>
        <p:nvGraphicFramePr>
          <p:cNvPr id="8" name="Table 7">
            <a:extLst>
              <a:ext uri="{FF2B5EF4-FFF2-40B4-BE49-F238E27FC236}">
                <a16:creationId xmlns:a16="http://schemas.microsoft.com/office/drawing/2014/main" id="{0DB87A9E-8ACE-F643-8AF5-DB16B42D0480}"/>
              </a:ext>
            </a:extLst>
          </p:cNvPr>
          <p:cNvGraphicFramePr>
            <a:graphicFrameLocks noGrp="1"/>
          </p:cNvGraphicFramePr>
          <p:nvPr>
            <p:extLst>
              <p:ext uri="{D42A27DB-BD31-4B8C-83A1-F6EECF244321}">
                <p14:modId xmlns:p14="http://schemas.microsoft.com/office/powerpoint/2010/main" val="317573025"/>
              </p:ext>
            </p:extLst>
          </p:nvPr>
        </p:nvGraphicFramePr>
        <p:xfrm>
          <a:off x="1523999" y="3442363"/>
          <a:ext cx="9144000" cy="1565040"/>
        </p:xfrm>
        <a:graphic>
          <a:graphicData uri="http://schemas.openxmlformats.org/drawingml/2006/table">
            <a:tbl>
              <a:tblPr firstRow="1" bandRow="1">
                <a:tableStyleId>{5C22544A-7EE6-4342-B048-85BDC9FD1C3A}</a:tableStyleId>
              </a:tblPr>
              <a:tblGrid>
                <a:gridCol w="2144505">
                  <a:extLst>
                    <a:ext uri="{9D8B030D-6E8A-4147-A177-3AD203B41FA5}">
                      <a16:colId xmlns:a16="http://schemas.microsoft.com/office/drawing/2014/main" val="398742962"/>
                    </a:ext>
                  </a:extLst>
                </a:gridCol>
                <a:gridCol w="6999495">
                  <a:extLst>
                    <a:ext uri="{9D8B030D-6E8A-4147-A177-3AD203B41FA5}">
                      <a16:colId xmlns:a16="http://schemas.microsoft.com/office/drawing/2014/main" val="1172197124"/>
                    </a:ext>
                  </a:extLst>
                </a:gridCol>
              </a:tblGrid>
              <a:tr h="0">
                <a:tc>
                  <a:txBody>
                    <a:bodyPr/>
                    <a:lstStyle/>
                    <a:p>
                      <a:r>
                        <a:rPr lang="es-ES_tradnl" sz="1600" b="0" dirty="0">
                          <a:solidFill>
                            <a:schemeClr val="tx1"/>
                          </a:solidFill>
                          <a:latin typeface="Abadi MT Condensed Light" panose="020B0306030101010103" pitchFamily="34" charset="77"/>
                        </a:rPr>
                        <a:t>Fuente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u="none" kern="1200" dirty="0">
                          <a:solidFill>
                            <a:schemeClr val="tx1"/>
                          </a:solidFill>
                          <a:effectLst/>
                          <a:latin typeface="Abadi MT Condensed Light" panose="020B0306030101010103" pitchFamily="34" charset="77"/>
                          <a:ea typeface="+mn-ea"/>
                          <a:cs typeface="+mn-cs"/>
                          <a:hlinkClick r:id="rId4">
                            <a:extLst>
                              <a:ext uri="{A12FA001-AC4F-418D-AE19-62706E023703}">
                                <ahyp:hlinkClr xmlns:ahyp="http://schemas.microsoft.com/office/drawing/2018/hyperlinkcolor" val="tx"/>
                              </a:ext>
                            </a:extLst>
                          </a:hlinkClick>
                        </a:rPr>
                        <a:t>https://ssd-api.jpl.nasa.gov/</a:t>
                      </a:r>
                      <a:endParaRPr lang="es-ES_tradnl" sz="1600" u="none" noProof="0" dirty="0">
                        <a:solidFill>
                          <a:schemeClr val="tx1"/>
                        </a:solidFill>
                        <a:latin typeface="Abadi MT Condensed Light" panose="020B03060301010101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9328300"/>
                  </a:ext>
                </a:extLst>
              </a:tr>
              <a:tr h="396208">
                <a:tc>
                  <a:txBody>
                    <a:bodyPr/>
                    <a:lstStyle/>
                    <a:p>
                      <a:r>
                        <a:rPr lang="es-ES_tradnl" sz="1600" dirty="0">
                          <a:latin typeface="Abadi MT Condensed Light" panose="020B0306030101010103" pitchFamily="34" charset="77"/>
                        </a:rPr>
                        <a:t>Cantidad Filas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badi MT Condensed Light" panose="020B0306030101010103" pitchFamily="34" charset="77"/>
                          <a:ea typeface="+mn-ea"/>
                          <a:cs typeface="+mn-cs"/>
                        </a:rPr>
                        <a:t>1.282.429 (</a:t>
                      </a:r>
                      <a:r>
                        <a:rPr lang="es-ES_tradnl" sz="1600" b="0" i="0" kern="1200" noProof="0" dirty="0">
                          <a:solidFill>
                            <a:schemeClr val="dk1"/>
                          </a:solidFill>
                          <a:effectLst/>
                          <a:latin typeface="Abadi MT Condensed Light" panose="020B0306030101010103" pitchFamily="34" charset="77"/>
                          <a:ea typeface="+mn-ea"/>
                          <a:cs typeface="+mn-cs"/>
                        </a:rPr>
                        <a:t>Actualizado</a:t>
                      </a:r>
                      <a:r>
                        <a:rPr lang="en-US" sz="1600" b="0" i="0" kern="1200" dirty="0">
                          <a:solidFill>
                            <a:schemeClr val="dk1"/>
                          </a:solidFill>
                          <a:effectLst/>
                          <a:latin typeface="Abadi MT Condensed Light" panose="020B0306030101010103" pitchFamily="34" charset="77"/>
                          <a:ea typeface="+mn-ea"/>
                          <a:cs typeface="+mn-cs"/>
                        </a:rPr>
                        <a:t> al 16/04/2023)</a:t>
                      </a:r>
                      <a:endParaRPr lang="es-ES_tradnl" sz="1600" noProof="0" dirty="0">
                        <a:solidFill>
                          <a:schemeClr val="tx1"/>
                        </a:solidFill>
                        <a:latin typeface="Abadi MT Condensed Light" panose="020B03060301010101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235792"/>
                  </a:ext>
                </a:extLst>
              </a:tr>
              <a:tr h="416776">
                <a:tc>
                  <a:txBody>
                    <a:bodyPr/>
                    <a:lstStyle/>
                    <a:p>
                      <a:r>
                        <a:rPr lang="es-ES_tradnl" sz="1600" dirty="0">
                          <a:latin typeface="Abadi MT Condensed Light" panose="020B0306030101010103" pitchFamily="34" charset="77"/>
                        </a:rPr>
                        <a:t>Cantidad Columnas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b="0" i="0" kern="1200" noProof="0" dirty="0">
                          <a:solidFill>
                            <a:schemeClr val="dk1"/>
                          </a:solidFill>
                          <a:effectLst/>
                          <a:latin typeface="Abadi MT Condensed Light" panose="020B0306030101010103" pitchFamily="34" charset="77"/>
                          <a:ea typeface="+mn-ea"/>
                          <a:cs typeface="+mn-cs"/>
                        </a:rPr>
                        <a:t>57</a:t>
                      </a:r>
                      <a:endParaRPr lang="es-ES_tradnl" sz="1600" noProof="0" dirty="0">
                        <a:solidFill>
                          <a:schemeClr val="tx1"/>
                        </a:solidFill>
                        <a:latin typeface="Abadi MT Condensed Light" panose="020B03060301010101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1793377"/>
                  </a:ext>
                </a:extLst>
              </a:tr>
              <a:tr h="416776">
                <a:tc>
                  <a:txBody>
                    <a:bodyPr/>
                    <a:lstStyle/>
                    <a:p>
                      <a:r>
                        <a:rPr lang="es-ES_tradnl" sz="1600" dirty="0">
                          <a:latin typeface="Abadi MT Condensed Light" panose="020B0306030101010103" pitchFamily="34" charset="77"/>
                        </a:rPr>
                        <a:t>Tipo de Columnas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_tradnl" sz="1600" noProof="0" dirty="0">
                          <a:solidFill>
                            <a:schemeClr val="tx1"/>
                          </a:solidFill>
                          <a:latin typeface="Abadi MT Condensed Light" panose="020B0306030101010103" pitchFamily="34" charset="77"/>
                        </a:rPr>
                        <a:t>Categ, Object,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8981490"/>
                  </a:ext>
                </a:extLst>
              </a:tr>
            </a:tbl>
          </a:graphicData>
        </a:graphic>
      </p:graphicFrame>
      <p:pic>
        <p:nvPicPr>
          <p:cNvPr id="10" name="Google Shape;487;p72">
            <a:extLst>
              <a:ext uri="{FF2B5EF4-FFF2-40B4-BE49-F238E27FC236}">
                <a16:creationId xmlns:a16="http://schemas.microsoft.com/office/drawing/2014/main" id="{1E5A5445-02E8-3B4D-8862-98F56E776448}"/>
              </a:ext>
            </a:extLst>
          </p:cNvPr>
          <p:cNvPicPr preferRelativeResize="0"/>
          <p:nvPr/>
        </p:nvPicPr>
        <p:blipFill>
          <a:blip r:embed="rId5">
            <a:alphaModFix/>
          </a:blip>
          <a:stretch>
            <a:fillRect/>
          </a:stretch>
        </p:blipFill>
        <p:spPr>
          <a:xfrm>
            <a:off x="9809794" y="360843"/>
            <a:ext cx="2042581" cy="466872"/>
          </a:xfrm>
          <a:prstGeom prst="rect">
            <a:avLst/>
          </a:prstGeom>
          <a:noFill/>
          <a:ln>
            <a:noFill/>
          </a:ln>
        </p:spPr>
      </p:pic>
      <p:pic>
        <p:nvPicPr>
          <p:cNvPr id="11" name="Picture 10">
            <a:hlinkClick r:id="rId6" action="ppaction://hlinksldjump"/>
            <a:extLst>
              <a:ext uri="{FF2B5EF4-FFF2-40B4-BE49-F238E27FC236}">
                <a16:creationId xmlns:a16="http://schemas.microsoft.com/office/drawing/2014/main" id="{0C61356D-4054-5C4F-B441-5702183371BA}"/>
              </a:ext>
            </a:extLst>
          </p:cNvPr>
          <p:cNvPicPr>
            <a:picLocks noChangeAspect="1"/>
          </p:cNvPicPr>
          <p:nvPr/>
        </p:nvPicPr>
        <p:blipFill>
          <a:blip r:embed="rId7"/>
          <a:stretch>
            <a:fillRect/>
          </a:stretch>
        </p:blipFill>
        <p:spPr>
          <a:xfrm>
            <a:off x="519628" y="5976048"/>
            <a:ext cx="584777" cy="579948"/>
          </a:xfrm>
          <a:prstGeom prst="rect">
            <a:avLst/>
          </a:prstGeom>
        </p:spPr>
      </p:pic>
      <p:pic>
        <p:nvPicPr>
          <p:cNvPr id="12" name="Picture 11">
            <a:extLst>
              <a:ext uri="{FF2B5EF4-FFF2-40B4-BE49-F238E27FC236}">
                <a16:creationId xmlns:a16="http://schemas.microsoft.com/office/drawing/2014/main" id="{5CD2C031-E0E8-014F-97CB-122A808043C2}"/>
              </a:ext>
            </a:extLst>
          </p:cNvPr>
          <p:cNvPicPr>
            <a:picLocks noChangeAspect="1"/>
          </p:cNvPicPr>
          <p:nvPr/>
        </p:nvPicPr>
        <p:blipFill>
          <a:blip r:embed="rId8"/>
          <a:stretch>
            <a:fillRect/>
          </a:stretch>
        </p:blipFill>
        <p:spPr>
          <a:xfrm>
            <a:off x="458980" y="299163"/>
            <a:ext cx="412078" cy="412078"/>
          </a:xfrm>
          <a:prstGeom prst="rect">
            <a:avLst/>
          </a:prstGeom>
        </p:spPr>
      </p:pic>
      <p:sp>
        <p:nvSpPr>
          <p:cNvPr id="13" name="TextBox 12">
            <a:extLst>
              <a:ext uri="{FF2B5EF4-FFF2-40B4-BE49-F238E27FC236}">
                <a16:creationId xmlns:a16="http://schemas.microsoft.com/office/drawing/2014/main" id="{308B81B9-2A16-AA44-BFD1-A5CE0F48B1C7}"/>
              </a:ext>
            </a:extLst>
          </p:cNvPr>
          <p:cNvSpPr txBox="1"/>
          <p:nvPr/>
        </p:nvSpPr>
        <p:spPr>
          <a:xfrm>
            <a:off x="142505" y="711241"/>
            <a:ext cx="1045028" cy="400110"/>
          </a:xfrm>
          <a:prstGeom prst="rect">
            <a:avLst/>
          </a:prstGeom>
          <a:noFill/>
        </p:spPr>
        <p:txBody>
          <a:bodyPr wrap="square" rtlCol="0">
            <a:spAutoFit/>
          </a:bodyPr>
          <a:lstStyle/>
          <a:p>
            <a:pPr algn="ctr"/>
            <a:r>
              <a:rPr lang="es-ES_tradnl" sz="1000" dirty="0"/>
              <a:t>Data Science</a:t>
            </a:r>
          </a:p>
          <a:p>
            <a:pPr algn="ctr"/>
            <a:r>
              <a:rPr lang="es-ES_tradnl" sz="1000" dirty="0"/>
              <a:t>Comisión 32760</a:t>
            </a:r>
          </a:p>
        </p:txBody>
      </p:sp>
    </p:spTree>
    <p:extLst>
      <p:ext uri="{BB962C8B-B14F-4D97-AF65-F5344CB8AC3E}">
        <p14:creationId xmlns:p14="http://schemas.microsoft.com/office/powerpoint/2010/main" val="87152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2926</TotalTime>
  <Words>2653</Words>
  <Application>Microsoft Macintosh PowerPoint</Application>
  <PresentationFormat>Widescreen</PresentationFormat>
  <Paragraphs>181</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Abadi MT Condensed Light</vt:lpstr>
      <vt:lpstr>Arial</vt:lpstr>
      <vt:lpstr>Calibri</vt:lpstr>
      <vt:lpstr>Calibri Light</vt:lpstr>
      <vt:lpstr>Courier New</vt:lpstr>
      <vt:lpstr>Office Theme</vt:lpstr>
      <vt:lpstr>PowerPoint Presentation</vt:lpstr>
      <vt:lpstr>PowerPoint Presentation</vt:lpstr>
      <vt:lpstr>Índice</vt:lpstr>
      <vt:lpstr>Descripción del Caso</vt:lpstr>
      <vt:lpstr>Audiencia</vt:lpstr>
      <vt:lpstr>Hipótesis</vt:lpstr>
      <vt:lpstr>Objetivo General</vt:lpstr>
      <vt:lpstr>Objetivos Específicos</vt:lpstr>
      <vt:lpstr>Descripción de los datos</vt:lpstr>
      <vt:lpstr>Descripción de las variables</vt:lpstr>
      <vt:lpstr>A través de la segmentación/agrupamiento de los datos como se muestra a continuación, se logró conocer cuáles son las clases de asteroides predominantes entre los asteroides considerados potencialmente peligrosos para la tierra, su distribución, el promedio de la magnitud absoluta y la distancia de intersección mínima de la tierra, el resultado del máximo y el mínimo valor de la distancia mínima de intersección entre un objeto celestial y el planeta Júpiter (moid_jup) y la cantidad total por clase en cruzamiento con las variables class, pha y kind.   Entre las acciones realizadas a los datos se encuentran.. </vt:lpstr>
      <vt:lpstr>Conocer los datos generales de las variables que se encuentran en el dataframe (type, count, unique, top, freq).</vt:lpstr>
      <vt:lpstr>Conocer la correlación de nulidad de las columnas.</vt:lpstr>
      <vt:lpstr>Conocer el porcentaje de valores nulos de cada columna y la cantidad de los mismos.</vt:lpstr>
      <vt:lpstr>Conocer la distribución de asteroides potencialmente peligrosos para la tierra según su clase</vt:lpstr>
      <vt:lpstr>A partir del agrupamiento de las variables “class”, “pha” y ”kind”, conocer promedio de las variables H y moid, el resultado del máximo y el mínimo valor de la variable moid_jup y la cantidad total por clase.</vt:lpstr>
      <vt:lpstr>Conocer la relación entre la distancia mínima de acercamiento de los asteroides a la Tierra(moid) y la Magnitud Absoluta de un cuerpo celeste(H).</vt:lpstr>
      <vt:lpstr>Investigar la distribución de Asteroides según su Tipo, Magnitud Absoluta y Distancia Orbital.</vt:lpstr>
      <vt:lpstr>Conocer la distribución de la Excentricidad Orbital de los NEOs.</vt:lpstr>
      <vt:lpstr>Conocer como se relacionan las variables "e", "a", "q", "i", “om”, “w” y “ma” según la variable 'pha’. </vt:lpstr>
      <vt:lpstr>Análisis del Componente Principal</vt:lpstr>
      <vt:lpstr>Evaluación de Modelos de Entrenamiento</vt:lpstr>
      <vt:lpstr>Evaluación de Modelos de Aprendizaje Automatizados PCA</vt:lpstr>
      <vt:lpstr>Clasificación de Modelos de Entrenamiento</vt:lpstr>
      <vt:lpstr>Modelo Regresión Logística</vt:lpstr>
      <vt:lpstr>PowerPoint Presentation</vt:lpstr>
      <vt:lpstr>Modelo Árbol de Decisión</vt:lpstr>
      <vt:lpstr>PowerPoint Presentation</vt:lpstr>
      <vt:lpstr>  La suma de los hallazgos obtenidos a partir del análisis detallado de las relaciones entre las diferentes variables contempladas en este trabajo revela que la probabilidad de que un asteroide sea potencialmente peligroso para la Tierra es baja; confirmándose así nuestra hipótesis inicial.  Este estudio permite que en caso de que se determine que un NEO representa un riesgo potencial, la NASA pueda, en conjunto con otras agencias y organizaciones, desarrollar un plan de acción para abordar el problema. Esto puede incluir la implementación de medidas preventivas, como el desvío del objeto, o la preparación de planes de respuesta en caso de un impacto. </vt:lpstr>
      <vt:lpstr>PowerPoint Presentation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80</cp:revision>
  <dcterms:created xsi:type="dcterms:W3CDTF">2023-03-05T05:56:19Z</dcterms:created>
  <dcterms:modified xsi:type="dcterms:W3CDTF">2023-05-15T00:19:38Z</dcterms:modified>
</cp:coreProperties>
</file>